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313023f78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313023f78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378d6c8f60_2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378d6c8f60_2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313023f78a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313023f78a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313023f78a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313023f78a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378d6c8f60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378d6c8f60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313023f78a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313023f78a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378d6c8f60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378d6c8f60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3209cf901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3209cf901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313023f78a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313023f78a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313023f78a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313023f78a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313023f78a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313023f78a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378d6c8f60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378d6c8f6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313023f78a_0_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313023f78a_0_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forms.gle/Z1QVkS8JbUiock128" TargetMode="External"/><Relationship Id="rId4" Type="http://schemas.openxmlformats.org/officeDocument/2006/relationships/hyperlink" Target="https://drive.google.com/drive/folders/15dmDzP-AudvSXbU9ymZLcBbH0cExX5oR?usp=sharing" TargetMode="External"/><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drive.google.com/drive/folders/1-Mc7Z0NJQORp5jWb5eFgiI62x-eyU5gl?usp=drive_link" TargetMode="External"/><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ntek.co.kr/" TargetMode="External"/><Relationship Id="rId4" Type="http://schemas.openxmlformats.org/officeDocument/2006/relationships/hyperlink" Target="https://drive.google.com/drive/folders/1_HtXiAZ3yfItqL4uJWSBAvTipAYX2Z_H?usp=drive_link" TargetMode="External"/><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hscmt.co.kr/page/s0401.php" TargetMode="External"/><Relationship Id="rId4" Type="http://schemas.openxmlformats.org/officeDocument/2006/relationships/hyperlink" Target="https://drive.google.com/drive/folders/1dxG3OEDGcekvJ2mZoB2fCJiWxqJ_-_Si?usp=drive_link" TargetMode="External"/><Relationship Id="rId9" Type="http://schemas.openxmlformats.org/officeDocument/2006/relationships/image" Target="../media/image14.png"/><Relationship Id="rId5" Type="http://schemas.openxmlformats.org/officeDocument/2006/relationships/image" Target="../media/image7.png"/><Relationship Id="rId6" Type="http://schemas.openxmlformats.org/officeDocument/2006/relationships/image" Target="../media/image6.png"/><Relationship Id="rId7" Type="http://schemas.openxmlformats.org/officeDocument/2006/relationships/image" Target="../media/image12.png"/><Relationship Id="rId8"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floworklab.com/" TargetMode="External"/><Relationship Id="rId4" Type="http://schemas.openxmlformats.org/officeDocument/2006/relationships/hyperlink" Target="https://drive.google.com/drive/folders/1d3_3OoSv5py14Os4pvnp1yqDa3VgApfK?usp=sharing" TargetMode="External"/><Relationship Id="rId5" Type="http://schemas.openxmlformats.org/officeDocument/2006/relationships/image" Target="../media/image7.png"/><Relationship Id="rId6" Type="http://schemas.openxmlformats.org/officeDocument/2006/relationships/image" Target="../media/image15.png"/><Relationship Id="rId7"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aeonus.co.kr/main" TargetMode="External"/><Relationship Id="rId4" Type="http://schemas.openxmlformats.org/officeDocument/2006/relationships/hyperlink" Target="https://drive.google.com/drive/folders/1oj5q5Bvxt6MnFaaMXr4Qv821XZPRhQLy?usp=drive_link" TargetMode="External"/><Relationship Id="rId5" Type="http://schemas.openxmlformats.org/officeDocument/2006/relationships/image" Target="../media/image7.png"/><Relationship Id="rId6" Type="http://schemas.openxmlformats.org/officeDocument/2006/relationships/image" Target="../media/image1.png"/><Relationship Id="rId7" Type="http://schemas.openxmlformats.org/officeDocument/2006/relationships/image" Target="../media/image9.png"/><Relationship Id="rId8"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hyperlink" Target="https://www.zentropy.co.kr/en" TargetMode="External"/><Relationship Id="rId4" Type="http://schemas.openxmlformats.org/officeDocument/2006/relationships/hyperlink" Target="https://drive.google.com/drive/folders/1drC8qXWhRVMGTBV0vETJn5N79_EeAGW5?usp=drive_link" TargetMode="External"/><Relationship Id="rId5" Type="http://schemas.openxmlformats.org/officeDocument/2006/relationships/image" Target="../media/image7.png"/><Relationship Id="rId6" Type="http://schemas.openxmlformats.org/officeDocument/2006/relationships/image" Target="../media/image26.png"/><Relationship Id="rId7"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monaelec.com/" TargetMode="External"/><Relationship Id="rId4" Type="http://schemas.openxmlformats.org/officeDocument/2006/relationships/hyperlink" Target="https://drive.google.com/drive/folders/1SJQK7gz_nTs-AeOiYsZsoWe6H4taiv7U?usp=drive_link" TargetMode="External"/><Relationship Id="rId9" Type="http://schemas.openxmlformats.org/officeDocument/2006/relationships/image" Target="../media/image30.png"/><Relationship Id="rId5" Type="http://schemas.openxmlformats.org/officeDocument/2006/relationships/image" Target="../media/image7.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ninewatt.com/main" TargetMode="External"/><Relationship Id="rId4" Type="http://schemas.openxmlformats.org/officeDocument/2006/relationships/hyperlink" Target="https://drive.google.com/drive/folders/1AMkGKLmpE0jl98AFlbm0zgNng1U5Wpwc?usp=drive_link" TargetMode="External"/><Relationship Id="rId5" Type="http://schemas.openxmlformats.org/officeDocument/2006/relationships/image" Target="../media/image7.png"/><Relationship Id="rId6" Type="http://schemas.openxmlformats.org/officeDocument/2006/relationships/image" Target="../media/image18.png"/><Relationship Id="rId7"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seedn.co.kr/" TargetMode="External"/><Relationship Id="rId4" Type="http://schemas.openxmlformats.org/officeDocument/2006/relationships/hyperlink" Target="https://drive.google.com/drive/folders/1aNr_2Hn3EfgMsp9osR65d6cV60bjYAjm?usp=drive_link" TargetMode="External"/><Relationship Id="rId5" Type="http://schemas.openxmlformats.org/officeDocument/2006/relationships/image" Target="../media/image7.png"/><Relationship Id="rId6" Type="http://schemas.openxmlformats.org/officeDocument/2006/relationships/image" Target="../media/image27.png"/><Relationship Id="rId7"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eng.enchem.co.kr/" TargetMode="External"/><Relationship Id="rId4" Type="http://schemas.openxmlformats.org/officeDocument/2006/relationships/hyperlink" Target="https://drive.google.com/drive/folders/1ikn39-95UPO42Hz7NfSOUwvBTKDIZW6m?usp=drive_link" TargetMode="External"/><Relationship Id="rId9" Type="http://schemas.openxmlformats.org/officeDocument/2006/relationships/image" Target="../media/image22.png"/><Relationship Id="rId5" Type="http://schemas.openxmlformats.org/officeDocument/2006/relationships/image" Target="../media/image7.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6975" y="1111900"/>
            <a:ext cx="9144000" cy="24585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SzPts val="990"/>
              <a:buNone/>
            </a:pPr>
            <a:r>
              <a:rPr b="1" lang="en" sz="4270"/>
              <a:t>2025 TIPA TechBiz  Exchange Program in HCM </a:t>
            </a:r>
            <a:endParaRPr b="1" sz="4270"/>
          </a:p>
          <a:p>
            <a:pPr indent="0" lvl="0" marL="0" rtl="0" algn="ctr">
              <a:spcBef>
                <a:spcPts val="0"/>
              </a:spcBef>
              <a:spcAft>
                <a:spcPts val="0"/>
              </a:spcAft>
              <a:buSzPts val="990"/>
              <a:buNone/>
            </a:pPr>
            <a:r>
              <a:rPr b="1" lang="en" sz="4270">
                <a:solidFill>
                  <a:srgbClr val="FF9900"/>
                </a:solidFill>
              </a:rPr>
              <a:t>Guideline </a:t>
            </a:r>
            <a:endParaRPr b="1" sz="4270">
              <a:solidFill>
                <a:srgbClr val="FF9900"/>
              </a:solidFill>
            </a:endParaRPr>
          </a:p>
        </p:txBody>
      </p:sp>
      <p:sp>
        <p:nvSpPr>
          <p:cNvPr id="55" name="Google Shape;55;p13"/>
          <p:cNvSpPr txBox="1"/>
          <p:nvPr>
            <p:ph idx="1" type="subTitle"/>
          </p:nvPr>
        </p:nvSpPr>
        <p:spPr>
          <a:xfrm>
            <a:off x="311700" y="4041425"/>
            <a:ext cx="8520600" cy="792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100"/>
              <a:t>April</a:t>
            </a:r>
            <a:r>
              <a:rPr b="1" lang="en" sz="2100"/>
              <a:t>, 2025</a:t>
            </a:r>
            <a:endParaRPr b="1" sz="2100"/>
          </a:p>
        </p:txBody>
      </p:sp>
      <p:pic>
        <p:nvPicPr>
          <p:cNvPr id="56" name="Google Shape;56;p13"/>
          <p:cNvPicPr preferRelativeResize="0"/>
          <p:nvPr/>
        </p:nvPicPr>
        <p:blipFill>
          <a:blip r:embed="rId3">
            <a:alphaModFix/>
          </a:blip>
          <a:stretch>
            <a:fillRect/>
          </a:stretch>
        </p:blipFill>
        <p:spPr>
          <a:xfrm>
            <a:off x="3356225" y="145275"/>
            <a:ext cx="2445502" cy="703425"/>
          </a:xfrm>
          <a:prstGeom prst="rect">
            <a:avLst/>
          </a:prstGeom>
          <a:noFill/>
          <a:ln>
            <a:noFill/>
          </a:ln>
        </p:spPr>
      </p:pic>
      <p:sp>
        <p:nvSpPr>
          <p:cNvPr id="57" name="Google Shape;57;p13"/>
          <p:cNvSpPr/>
          <p:nvPr/>
        </p:nvSpPr>
        <p:spPr>
          <a:xfrm rot="10800000">
            <a:off x="7999500" y="4263600"/>
            <a:ext cx="1144500" cy="879900"/>
          </a:xfrm>
          <a:prstGeom prst="halfFrame">
            <a:avLst>
              <a:gd fmla="val 33333" name="adj1"/>
              <a:gd fmla="val 33333"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 name="Google Shape;58;p13"/>
          <p:cNvSpPr/>
          <p:nvPr/>
        </p:nvSpPr>
        <p:spPr>
          <a:xfrm rot="-5400000">
            <a:off x="120300" y="4135350"/>
            <a:ext cx="895800" cy="1136400"/>
          </a:xfrm>
          <a:prstGeom prst="halfFrame">
            <a:avLst>
              <a:gd fmla="val 33333" name="adj1"/>
              <a:gd fmla="val 33333"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 name="Google Shape;59;p13"/>
          <p:cNvSpPr/>
          <p:nvPr/>
        </p:nvSpPr>
        <p:spPr>
          <a:xfrm>
            <a:off x="0" y="-25"/>
            <a:ext cx="1151100" cy="833100"/>
          </a:xfrm>
          <a:prstGeom prst="halfFrame">
            <a:avLst>
              <a:gd fmla="val 33333" name="adj1"/>
              <a:gd fmla="val 33333"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 name="Google Shape;60;p13"/>
          <p:cNvSpPr/>
          <p:nvPr/>
        </p:nvSpPr>
        <p:spPr>
          <a:xfrm rot="5400000">
            <a:off x="8147400" y="-140550"/>
            <a:ext cx="848700" cy="1129800"/>
          </a:xfrm>
          <a:prstGeom prst="halfFrame">
            <a:avLst>
              <a:gd fmla="val 33333" name="adj1"/>
              <a:gd fmla="val 33333" name="adj2"/>
            </a:avLst>
          </a:prstGeom>
          <a:solidFill>
            <a:srgbClr val="1155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pic>
        <p:nvPicPr>
          <p:cNvPr id="65" name="Google Shape;65;p14"/>
          <p:cNvPicPr preferRelativeResize="0"/>
          <p:nvPr/>
        </p:nvPicPr>
        <p:blipFill>
          <a:blip r:embed="rId3">
            <a:alphaModFix/>
          </a:blip>
          <a:stretch>
            <a:fillRect/>
          </a:stretch>
        </p:blipFill>
        <p:spPr>
          <a:xfrm>
            <a:off x="2247900" y="85125"/>
            <a:ext cx="4648200" cy="2943225"/>
          </a:xfrm>
          <a:prstGeom prst="rect">
            <a:avLst/>
          </a:prstGeom>
          <a:noFill/>
          <a:ln>
            <a:noFill/>
          </a:ln>
        </p:spPr>
      </p:pic>
      <p:sp>
        <p:nvSpPr>
          <p:cNvPr id="66" name="Google Shape;66;p14"/>
          <p:cNvSpPr txBox="1"/>
          <p:nvPr>
            <p:ph type="ctrTitle"/>
          </p:nvPr>
        </p:nvSpPr>
        <p:spPr>
          <a:xfrm>
            <a:off x="0" y="3066475"/>
            <a:ext cx="9144000" cy="16491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SzPts val="990"/>
              <a:buNone/>
            </a:pPr>
            <a:r>
              <a:rPr b="1" lang="en" sz="3670">
                <a:solidFill>
                  <a:srgbClr val="38761D"/>
                </a:solidFill>
              </a:rPr>
              <a:t>2025 GREEN TechBiz Exchange</a:t>
            </a:r>
            <a:endParaRPr b="1" sz="3670">
              <a:solidFill>
                <a:srgbClr val="38761D"/>
              </a:solidFill>
            </a:endParaRPr>
          </a:p>
          <a:p>
            <a:pPr indent="0" lvl="0" marL="0" rtl="0" algn="ctr">
              <a:spcBef>
                <a:spcPts val="0"/>
              </a:spcBef>
              <a:spcAft>
                <a:spcPts val="0"/>
              </a:spcAft>
              <a:buSzPts val="990"/>
              <a:buNone/>
            </a:pPr>
            <a:r>
              <a:rPr b="1" lang="en" sz="3670">
                <a:solidFill>
                  <a:srgbClr val="38761D"/>
                </a:solidFill>
              </a:rPr>
              <a:t>(2025. April 15-17)</a:t>
            </a:r>
            <a:endParaRPr b="1" sz="3670">
              <a:solidFill>
                <a:srgbClr val="38761D"/>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311700" y="1440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Program Overview</a:t>
            </a:r>
            <a:endParaRPr b="1"/>
          </a:p>
        </p:txBody>
      </p:sp>
      <p:sp>
        <p:nvSpPr>
          <p:cNvPr id="72" name="Google Shape;72;p15"/>
          <p:cNvSpPr txBox="1"/>
          <p:nvPr>
            <p:ph idx="1" type="body"/>
          </p:nvPr>
        </p:nvSpPr>
        <p:spPr>
          <a:xfrm>
            <a:off x="257000" y="676725"/>
            <a:ext cx="8520600" cy="1455900"/>
          </a:xfrm>
          <a:prstGeom prst="rect">
            <a:avLst/>
          </a:prstGeom>
        </p:spPr>
        <p:txBody>
          <a:bodyPr anchorCtr="0" anchor="t" bIns="91425" lIns="91425" spcFirstLastPara="1" rIns="91425" wrap="square" tIns="91425">
            <a:noAutofit/>
          </a:bodyPr>
          <a:lstStyle/>
          <a:p>
            <a:pPr indent="0" lvl="0" marL="0" rtl="0" algn="just">
              <a:lnSpc>
                <a:spcPct val="150000"/>
              </a:lnSpc>
              <a:spcBef>
                <a:spcPts val="1200"/>
              </a:spcBef>
              <a:spcAft>
                <a:spcPts val="0"/>
              </a:spcAft>
              <a:buNone/>
            </a:pPr>
            <a:r>
              <a:rPr lang="en" sz="1100">
                <a:solidFill>
                  <a:srgbClr val="202124"/>
                </a:solidFill>
                <a:highlight>
                  <a:schemeClr val="lt1"/>
                </a:highlight>
              </a:rPr>
              <a:t>MEKONGLINK (Representative of 19 Korean Techno Parks), TIPA (Korea Technology and Information Promotion Agency for SMEs), KTR (Korea Testing &amp; Research Institute) from Korea would like to hold “</a:t>
            </a:r>
            <a:r>
              <a:rPr b="1" lang="en" sz="1100">
                <a:solidFill>
                  <a:srgbClr val="202124"/>
                </a:solidFill>
                <a:highlight>
                  <a:schemeClr val="lt1"/>
                </a:highlight>
              </a:rPr>
              <a:t>2025 Korea-Vietnam </a:t>
            </a:r>
            <a:r>
              <a:rPr b="1" lang="en" sz="1100">
                <a:solidFill>
                  <a:srgbClr val="202124"/>
                </a:solidFill>
                <a:highlight>
                  <a:srgbClr val="FFFFFF"/>
                </a:highlight>
              </a:rPr>
              <a:t>TechBiz Exchange Program in HCM”</a:t>
            </a:r>
            <a:endParaRPr sz="1100">
              <a:solidFill>
                <a:srgbClr val="202124"/>
              </a:solidFill>
              <a:highlight>
                <a:schemeClr val="lt1"/>
              </a:highlight>
            </a:endParaRPr>
          </a:p>
          <a:p>
            <a:pPr indent="0" lvl="0" marL="0" rtl="0" algn="just">
              <a:lnSpc>
                <a:spcPct val="150000"/>
              </a:lnSpc>
              <a:spcBef>
                <a:spcPts val="1200"/>
              </a:spcBef>
              <a:spcAft>
                <a:spcPts val="1200"/>
              </a:spcAft>
              <a:buNone/>
            </a:pPr>
            <a:r>
              <a:rPr b="1" lang="en" sz="1100">
                <a:solidFill>
                  <a:srgbClr val="202124"/>
                </a:solidFill>
                <a:highlight>
                  <a:schemeClr val="lt1"/>
                </a:highlight>
              </a:rPr>
              <a:t>10</a:t>
            </a:r>
            <a:r>
              <a:rPr lang="en" sz="1100">
                <a:solidFill>
                  <a:srgbClr val="202124"/>
                </a:solidFill>
                <a:highlight>
                  <a:schemeClr val="lt1"/>
                </a:highlight>
              </a:rPr>
              <a:t> promising technologies from Korea are looking for Vietnamese partners, especially SMEs who can develop Vietnamese market together. We hope to have practical cooperation opportunities for technology commercialization, global R&amp;D projects, investment link, Know-how exchange, market expansion and network building with Vietnamese companies and organizations</a:t>
            </a:r>
            <a:r>
              <a:rPr lang="en" sz="1100">
                <a:solidFill>
                  <a:schemeClr val="dk1"/>
                </a:solidFill>
                <a:latin typeface="Times New Roman"/>
                <a:ea typeface="Times New Roman"/>
                <a:cs typeface="Times New Roman"/>
                <a:sym typeface="Times New Roman"/>
              </a:rPr>
              <a:t>.</a:t>
            </a:r>
            <a:endParaRPr sz="1100">
              <a:solidFill>
                <a:srgbClr val="202124"/>
              </a:solidFill>
              <a:highlight>
                <a:schemeClr val="lt1"/>
              </a:highlight>
            </a:endParaRPr>
          </a:p>
        </p:txBody>
      </p:sp>
      <p:sp>
        <p:nvSpPr>
          <p:cNvPr id="73" name="Google Shape;73;p15"/>
          <p:cNvSpPr txBox="1"/>
          <p:nvPr/>
        </p:nvSpPr>
        <p:spPr>
          <a:xfrm>
            <a:off x="311700" y="2270275"/>
            <a:ext cx="8234100" cy="19752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100"/>
              </a:spcBef>
              <a:spcAft>
                <a:spcPts val="0"/>
              </a:spcAft>
              <a:buNone/>
            </a:pPr>
            <a:r>
              <a:rPr b="1" lang="en" sz="1100">
                <a:solidFill>
                  <a:srgbClr val="202124"/>
                </a:solidFill>
                <a:highlight>
                  <a:srgbClr val="FFFFFF"/>
                </a:highlight>
              </a:rPr>
              <a:t>1. Event Title : </a:t>
            </a:r>
            <a:r>
              <a:rPr b="1" lang="en" sz="1100">
                <a:solidFill>
                  <a:srgbClr val="202124"/>
                </a:solidFill>
                <a:highlight>
                  <a:schemeClr val="lt1"/>
                </a:highlight>
              </a:rPr>
              <a:t>2025 Korea-Vietnam Green TechBiz Exchange Program in HCM</a:t>
            </a:r>
            <a:endParaRPr b="1" sz="1100">
              <a:solidFill>
                <a:srgbClr val="202124"/>
              </a:solidFill>
              <a:highlight>
                <a:srgbClr val="FFFFFF"/>
              </a:highlight>
            </a:endParaRPr>
          </a:p>
          <a:p>
            <a:pPr indent="0" lvl="0" marL="0" rtl="0" algn="l">
              <a:lnSpc>
                <a:spcPct val="100000"/>
              </a:lnSpc>
              <a:spcBef>
                <a:spcPts val="1100"/>
              </a:spcBef>
              <a:spcAft>
                <a:spcPts val="0"/>
              </a:spcAft>
              <a:buClr>
                <a:schemeClr val="dk1"/>
              </a:buClr>
              <a:buSzPts val="1100"/>
              <a:buFont typeface="Arial"/>
              <a:buNone/>
            </a:pPr>
            <a:r>
              <a:rPr b="1" lang="en" sz="1100">
                <a:solidFill>
                  <a:srgbClr val="202124"/>
                </a:solidFill>
                <a:highlight>
                  <a:srgbClr val="FFFFFF"/>
                </a:highlight>
              </a:rPr>
              <a:t>2. Participating Korean Companies &amp; organizations :</a:t>
            </a:r>
            <a:r>
              <a:rPr lang="en" sz="1100">
                <a:solidFill>
                  <a:srgbClr val="202124"/>
                </a:solidFill>
                <a:highlight>
                  <a:srgbClr val="FFFFFF"/>
                </a:highlight>
              </a:rPr>
              <a:t> 10 technologies from Korea, TIPA, KTR</a:t>
            </a:r>
            <a:endParaRPr sz="1100">
              <a:solidFill>
                <a:srgbClr val="202124"/>
              </a:solidFill>
              <a:highlight>
                <a:srgbClr val="FFFFFF"/>
              </a:highlight>
            </a:endParaRPr>
          </a:p>
          <a:p>
            <a:pPr indent="0" lvl="0" marL="0" rtl="0" algn="l">
              <a:lnSpc>
                <a:spcPct val="100000"/>
              </a:lnSpc>
              <a:spcBef>
                <a:spcPts val="1100"/>
              </a:spcBef>
              <a:spcAft>
                <a:spcPts val="0"/>
              </a:spcAft>
              <a:buClr>
                <a:schemeClr val="dk1"/>
              </a:buClr>
              <a:buSzPts val="1100"/>
              <a:buFont typeface="Arial"/>
              <a:buNone/>
            </a:pPr>
            <a:r>
              <a:rPr b="1" lang="en" sz="1100">
                <a:solidFill>
                  <a:srgbClr val="202124"/>
                </a:solidFill>
                <a:highlight>
                  <a:srgbClr val="FFFFFF"/>
                </a:highlight>
              </a:rPr>
              <a:t>3. Place:</a:t>
            </a:r>
            <a:r>
              <a:rPr lang="en" sz="1100">
                <a:solidFill>
                  <a:srgbClr val="202124"/>
                </a:solidFill>
                <a:highlight>
                  <a:srgbClr val="FFFFFF"/>
                </a:highlight>
              </a:rPr>
              <a:t> SaiGon Prince Hotel - 63 Nguyen Hue, Ben Nghe, District 1, Ho Chi Minh City</a:t>
            </a:r>
            <a:endParaRPr sz="1100">
              <a:solidFill>
                <a:srgbClr val="202124"/>
              </a:solidFill>
              <a:highlight>
                <a:srgbClr val="FFFFFF"/>
              </a:highlight>
            </a:endParaRPr>
          </a:p>
          <a:p>
            <a:pPr indent="0" lvl="0" marL="0" rtl="0" algn="l">
              <a:lnSpc>
                <a:spcPct val="100000"/>
              </a:lnSpc>
              <a:spcBef>
                <a:spcPts val="1200"/>
              </a:spcBef>
              <a:spcAft>
                <a:spcPts val="0"/>
              </a:spcAft>
              <a:buClr>
                <a:schemeClr val="dk1"/>
              </a:buClr>
              <a:buSzPts val="1100"/>
              <a:buFont typeface="Arial"/>
              <a:buNone/>
            </a:pPr>
            <a:r>
              <a:rPr b="1" lang="en" sz="1100">
                <a:solidFill>
                  <a:srgbClr val="202124"/>
                </a:solidFill>
                <a:highlight>
                  <a:srgbClr val="FFFFFF"/>
                </a:highlight>
              </a:rPr>
              <a:t>4. Date and Schedule : </a:t>
            </a:r>
            <a:r>
              <a:rPr lang="en" sz="1100">
                <a:solidFill>
                  <a:srgbClr val="202124"/>
                </a:solidFill>
                <a:highlight>
                  <a:srgbClr val="FFFFFF"/>
                </a:highlight>
              </a:rPr>
              <a:t>April 16, 2025 </a:t>
            </a:r>
            <a:r>
              <a:rPr lang="en" sz="1100">
                <a:solidFill>
                  <a:srgbClr val="202124"/>
                </a:solidFill>
                <a:highlight>
                  <a:schemeClr val="lt1"/>
                </a:highlight>
              </a:rPr>
              <a:t>   </a:t>
            </a:r>
            <a:r>
              <a:rPr lang="en" sz="1100">
                <a:solidFill>
                  <a:srgbClr val="202124"/>
                </a:solidFill>
                <a:highlight>
                  <a:schemeClr val="lt1"/>
                </a:highlight>
              </a:rPr>
              <a:t>     </a:t>
            </a:r>
            <a:endParaRPr sz="1100">
              <a:solidFill>
                <a:srgbClr val="202124"/>
              </a:solidFill>
              <a:highlight>
                <a:schemeClr val="lt1"/>
              </a:highlight>
            </a:endParaRPr>
          </a:p>
          <a:p>
            <a:pPr indent="0" lvl="0" marL="0" rtl="0" algn="l">
              <a:lnSpc>
                <a:spcPct val="100000"/>
              </a:lnSpc>
              <a:spcBef>
                <a:spcPts val="1200"/>
              </a:spcBef>
              <a:spcAft>
                <a:spcPts val="0"/>
              </a:spcAft>
              <a:buNone/>
            </a:pPr>
            <a:r>
              <a:rPr b="1" lang="en" sz="1100">
                <a:solidFill>
                  <a:srgbClr val="202124"/>
                </a:solidFill>
                <a:highlight>
                  <a:schemeClr val="lt1"/>
                </a:highlight>
              </a:rPr>
              <a:t>5</a:t>
            </a:r>
            <a:r>
              <a:rPr lang="en" sz="1100">
                <a:solidFill>
                  <a:srgbClr val="202124"/>
                </a:solidFill>
                <a:highlight>
                  <a:schemeClr val="lt1"/>
                </a:highlight>
              </a:rPr>
              <a:t>. </a:t>
            </a:r>
            <a:r>
              <a:rPr b="1" lang="en" sz="1200">
                <a:solidFill>
                  <a:srgbClr val="202124"/>
                </a:solidFill>
                <a:highlight>
                  <a:schemeClr val="lt1"/>
                </a:highlight>
                <a:latin typeface="Times New Roman"/>
                <a:ea typeface="Times New Roman"/>
                <a:cs typeface="Times New Roman"/>
                <a:sym typeface="Times New Roman"/>
              </a:rPr>
              <a:t>Registration link: </a:t>
            </a:r>
            <a:r>
              <a:rPr b="1" lang="en" sz="1200" u="sng">
                <a:solidFill>
                  <a:schemeClr val="hlink"/>
                </a:solidFill>
                <a:highlight>
                  <a:schemeClr val="lt1"/>
                </a:highlight>
                <a:latin typeface="Times New Roman"/>
                <a:ea typeface="Times New Roman"/>
                <a:cs typeface="Times New Roman"/>
                <a:sym typeface="Times New Roman"/>
                <a:hlinkClick r:id="rId3"/>
              </a:rPr>
              <a:t>https://forms.gle/Z1QVkS8JbUiock128</a:t>
            </a:r>
            <a:endParaRPr sz="1100">
              <a:solidFill>
                <a:srgbClr val="202124"/>
              </a:solidFill>
              <a:highlight>
                <a:schemeClr val="lt1"/>
              </a:highlight>
            </a:endParaRPr>
          </a:p>
          <a:p>
            <a:pPr indent="0" lvl="0" marL="0" rtl="0" algn="l">
              <a:spcBef>
                <a:spcPts val="1200"/>
              </a:spcBef>
              <a:spcAft>
                <a:spcPts val="1200"/>
              </a:spcAft>
              <a:buClr>
                <a:schemeClr val="dk1"/>
              </a:buClr>
              <a:buSzPts val="1100"/>
              <a:buFont typeface="Arial"/>
              <a:buNone/>
            </a:pPr>
            <a:r>
              <a:rPr b="1" lang="en" sz="1200">
                <a:solidFill>
                  <a:srgbClr val="202124"/>
                </a:solidFill>
                <a:highlight>
                  <a:schemeClr val="lt1"/>
                </a:highlight>
                <a:latin typeface="Times New Roman"/>
                <a:ea typeface="Times New Roman"/>
                <a:cs typeface="Times New Roman"/>
                <a:sym typeface="Times New Roman"/>
              </a:rPr>
              <a:t>6. Brochure link: </a:t>
            </a:r>
            <a:r>
              <a:rPr b="1" lang="en" sz="1200" u="sng">
                <a:solidFill>
                  <a:schemeClr val="accent5"/>
                </a:solidFill>
                <a:highlight>
                  <a:schemeClr val="lt1"/>
                </a:highlight>
                <a:latin typeface="Times New Roman"/>
                <a:ea typeface="Times New Roman"/>
                <a:cs typeface="Times New Roman"/>
                <a:sym typeface="Times New Roman"/>
                <a:hlinkClick r:id="rId4">
                  <a:extLst>
                    <a:ext uri="{A12FA001-AC4F-418D-AE19-62706E023703}">
                      <ahyp:hlinkClr val="tx"/>
                    </a:ext>
                  </a:extLst>
                </a:hlinkClick>
              </a:rPr>
              <a:t>https://drive.google.com/drive/folders/15dmDzP-AudvSXbU9ymZLcBbH0cExX5oR?usp=sharing</a:t>
            </a:r>
            <a:endParaRPr sz="1100">
              <a:solidFill>
                <a:srgbClr val="202124"/>
              </a:solidFill>
              <a:highlight>
                <a:schemeClr val="lt1"/>
              </a:highlight>
            </a:endParaRPr>
          </a:p>
        </p:txBody>
      </p:sp>
      <p:cxnSp>
        <p:nvCxnSpPr>
          <p:cNvPr id="74" name="Google Shape;74;p15"/>
          <p:cNvCxnSpPr/>
          <p:nvPr/>
        </p:nvCxnSpPr>
        <p:spPr>
          <a:xfrm>
            <a:off x="311700" y="676725"/>
            <a:ext cx="7847100" cy="0"/>
          </a:xfrm>
          <a:prstGeom prst="straightConnector1">
            <a:avLst/>
          </a:prstGeom>
          <a:noFill/>
          <a:ln cap="flat" cmpd="sng" w="9525">
            <a:solidFill>
              <a:schemeClr val="dk2"/>
            </a:solidFill>
            <a:prstDash val="solid"/>
            <a:round/>
            <a:headEnd len="med" w="med" type="none"/>
            <a:tailEnd len="med" w="med" type="none"/>
          </a:ln>
        </p:spPr>
      </p:cxnSp>
      <p:pic>
        <p:nvPicPr>
          <p:cNvPr id="75" name="Google Shape;75;p15"/>
          <p:cNvPicPr preferRelativeResize="0"/>
          <p:nvPr/>
        </p:nvPicPr>
        <p:blipFill>
          <a:blip r:embed="rId5">
            <a:alphaModFix/>
          </a:blip>
          <a:stretch>
            <a:fillRect/>
          </a:stretch>
        </p:blipFill>
        <p:spPr>
          <a:xfrm>
            <a:off x="6552950" y="59050"/>
            <a:ext cx="2147425" cy="617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idx="1" type="body"/>
          </p:nvPr>
        </p:nvSpPr>
        <p:spPr>
          <a:xfrm>
            <a:off x="156600" y="563600"/>
            <a:ext cx="5961000" cy="4484100"/>
          </a:xfrm>
          <a:prstGeom prst="rect">
            <a:avLst/>
          </a:prstGeom>
        </p:spPr>
        <p:txBody>
          <a:bodyPr anchorCtr="0" anchor="t" bIns="91425" lIns="91425" spcFirstLastPara="1" rIns="91425" wrap="square" tIns="91425">
            <a:noAutofit/>
          </a:bodyPr>
          <a:lstStyle/>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Website:</a:t>
            </a:r>
            <a:r>
              <a:rPr lang="en" sz="1100">
                <a:solidFill>
                  <a:srgbClr val="1155CC"/>
                </a:solidFill>
              </a:rPr>
              <a:t> </a:t>
            </a:r>
            <a:r>
              <a:rPr lang="en" sz="1100" u="sng">
                <a:solidFill>
                  <a:srgbClr val="1155CC"/>
                </a:solidFill>
              </a:rPr>
              <a:t>http://okilshin.co.kr/</a:t>
            </a:r>
            <a:endParaRPr b="1" sz="1100" u="sng">
              <a:solidFill>
                <a:srgbClr val="1155CC"/>
              </a:solidFill>
            </a:endParaRPr>
          </a:p>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Main technology: </a:t>
            </a:r>
            <a:r>
              <a:rPr b="1" lang="en" sz="1100">
                <a:solidFill>
                  <a:srgbClr val="0000FF"/>
                </a:solidFill>
              </a:rPr>
              <a:t>Advanced Water Treatment Solutions</a:t>
            </a:r>
            <a:endParaRPr b="1" sz="1100">
              <a:solidFill>
                <a:srgbClr val="0000FF"/>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IEO (Innovative Eco-Oxidant) </a:t>
            </a:r>
            <a:r>
              <a:rPr i="1" lang="en" sz="1100">
                <a:solidFill>
                  <a:schemeClr val="dk1"/>
                </a:solidFill>
              </a:rPr>
              <a:t>Eco-friendly Advanced Oxidation Agent</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IECO (Innovative Electro-Chemical Oxidation) </a:t>
            </a:r>
            <a:r>
              <a:rPr i="1" lang="en" sz="1100">
                <a:solidFill>
                  <a:schemeClr val="dk1"/>
                </a:solidFill>
              </a:rPr>
              <a:t>Adsorption Electrochemical Oxidation Technology</a:t>
            </a:r>
            <a:endParaRPr i="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IPR (Innovative Phosphorus Removal)</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MRI-PS </a:t>
            </a:r>
            <a:r>
              <a:rPr i="1" lang="en" sz="1100">
                <a:solidFill>
                  <a:schemeClr val="dk1"/>
                </a:solidFill>
              </a:rPr>
              <a:t>Top Tube Orifice Inclined Plate Sedimentation Device</a:t>
            </a:r>
            <a:endParaRPr i="1"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USP</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Integrated solutions for wastewater, air pollution, and plant engineering in one system.</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Customizable &amp; modular designs for various industrial needs.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Cost-effective technologies with high efficiency &amp; minimal operational maintenance.</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Supports ESG &amp; carbon neutrality goals with sustainable environmental technologies.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Expected Business Partners: </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Municipal wastewater treatment facilities; </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Waste treatment companies: Power plants, chemical &amp; semiconductor manufacturers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Industrial waste treatment: Cement, steel, and food processing industries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Companies implementing carbon neutrality &amp; sustainability strategies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Matching Keywords:</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Ferrate(VI), Recalcitrant wastewater, Electrooxidation, Perfluorinated compounds, HFO Coating, SS separation and sludge collection</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Water treatment, industrial waste treatment, water pollution.</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Brochure link:</a:t>
            </a:r>
            <a:r>
              <a:rPr lang="en" sz="1100">
                <a:solidFill>
                  <a:schemeClr val="dk1"/>
                </a:solidFill>
              </a:rPr>
              <a:t> </a:t>
            </a:r>
            <a:r>
              <a:rPr lang="en" sz="1100" u="sng">
                <a:solidFill>
                  <a:schemeClr val="hlink"/>
                </a:solidFill>
                <a:hlinkClick r:id="rId3"/>
              </a:rPr>
              <a:t>Click here</a:t>
            </a:r>
            <a:endParaRPr b="1" sz="1100">
              <a:solidFill>
                <a:srgbClr val="1155CC"/>
              </a:solidFill>
              <a:highlight>
                <a:schemeClr val="lt1"/>
              </a:highlight>
              <a:latin typeface="Times New Roman"/>
              <a:ea typeface="Times New Roman"/>
              <a:cs typeface="Times New Roman"/>
              <a:sym typeface="Times New Roman"/>
            </a:endParaRPr>
          </a:p>
        </p:txBody>
      </p:sp>
      <p:pic>
        <p:nvPicPr>
          <p:cNvPr id="81" name="Google Shape;81;p16"/>
          <p:cNvPicPr preferRelativeResize="0"/>
          <p:nvPr/>
        </p:nvPicPr>
        <p:blipFill>
          <a:blip r:embed="rId4">
            <a:alphaModFix/>
          </a:blip>
          <a:stretch>
            <a:fillRect/>
          </a:stretch>
        </p:blipFill>
        <p:spPr>
          <a:xfrm>
            <a:off x="6545575" y="103325"/>
            <a:ext cx="2147425" cy="617675"/>
          </a:xfrm>
          <a:prstGeom prst="rect">
            <a:avLst/>
          </a:prstGeom>
          <a:noFill/>
          <a:ln>
            <a:noFill/>
          </a:ln>
        </p:spPr>
      </p:pic>
      <p:sp>
        <p:nvSpPr>
          <p:cNvPr id="82" name="Google Shape;82;p16"/>
          <p:cNvSpPr txBox="1"/>
          <p:nvPr/>
        </p:nvSpPr>
        <p:spPr>
          <a:xfrm>
            <a:off x="156600" y="61575"/>
            <a:ext cx="6433200" cy="4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Tech#1: </a:t>
            </a:r>
            <a:r>
              <a:rPr b="1" lang="en" sz="2000">
                <a:solidFill>
                  <a:schemeClr val="dk1"/>
                </a:solidFill>
              </a:rPr>
              <a:t>ILSHIN</a:t>
            </a:r>
            <a:endParaRPr b="1" sz="1100">
              <a:solidFill>
                <a:schemeClr val="dk1"/>
              </a:solidFill>
            </a:endParaRPr>
          </a:p>
        </p:txBody>
      </p:sp>
      <p:pic>
        <p:nvPicPr>
          <p:cNvPr id="83" name="Google Shape;83;p16"/>
          <p:cNvPicPr preferRelativeResize="0"/>
          <p:nvPr/>
        </p:nvPicPr>
        <p:blipFill>
          <a:blip r:embed="rId5">
            <a:alphaModFix/>
          </a:blip>
          <a:stretch>
            <a:fillRect/>
          </a:stretch>
        </p:blipFill>
        <p:spPr>
          <a:xfrm>
            <a:off x="6545563" y="2685225"/>
            <a:ext cx="2295000" cy="1859025"/>
          </a:xfrm>
          <a:prstGeom prst="rect">
            <a:avLst/>
          </a:prstGeom>
          <a:noFill/>
          <a:ln>
            <a:noFill/>
          </a:ln>
        </p:spPr>
      </p:pic>
      <p:pic>
        <p:nvPicPr>
          <p:cNvPr id="84" name="Google Shape;84;p16"/>
          <p:cNvPicPr preferRelativeResize="0"/>
          <p:nvPr/>
        </p:nvPicPr>
        <p:blipFill>
          <a:blip r:embed="rId6">
            <a:alphaModFix/>
          </a:blip>
          <a:stretch>
            <a:fillRect/>
          </a:stretch>
        </p:blipFill>
        <p:spPr>
          <a:xfrm>
            <a:off x="6740263" y="721000"/>
            <a:ext cx="1758050" cy="1806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7"/>
          <p:cNvSpPr txBox="1"/>
          <p:nvPr>
            <p:ph idx="1" type="body"/>
          </p:nvPr>
        </p:nvSpPr>
        <p:spPr>
          <a:xfrm>
            <a:off x="156600" y="494775"/>
            <a:ext cx="5389500" cy="4552800"/>
          </a:xfrm>
          <a:prstGeom prst="rect">
            <a:avLst/>
          </a:prstGeom>
        </p:spPr>
        <p:txBody>
          <a:bodyPr anchorCtr="0" anchor="t" bIns="91425" lIns="91425" spcFirstLastPara="1" rIns="91425" wrap="square" tIns="91425">
            <a:noAutofit/>
          </a:bodyPr>
          <a:lstStyle/>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Website:</a:t>
            </a:r>
            <a:r>
              <a:rPr lang="en" sz="1100">
                <a:solidFill>
                  <a:srgbClr val="1155CC"/>
                </a:solidFill>
              </a:rPr>
              <a:t> </a:t>
            </a:r>
            <a:r>
              <a:rPr lang="en" sz="1100" u="sng">
                <a:solidFill>
                  <a:srgbClr val="1155CC"/>
                </a:solidFill>
                <a:hlinkClick r:id="rId3">
                  <a:extLst>
                    <a:ext uri="{A12FA001-AC4F-418D-AE19-62706E023703}">
                      <ahyp:hlinkClr val="tx"/>
                    </a:ext>
                  </a:extLst>
                </a:hlinkClick>
              </a:rPr>
              <a:t>http://www.ntek.co.kr/</a:t>
            </a:r>
            <a:endParaRPr b="1" sz="1100" u="sng">
              <a:solidFill>
                <a:srgbClr val="1155CC"/>
              </a:solidFill>
            </a:endParaRPr>
          </a:p>
          <a:p>
            <a:pPr indent="-298450" lvl="0" marL="457200" rtl="0" algn="l">
              <a:lnSpc>
                <a:spcPct val="115000"/>
              </a:lnSpc>
              <a:spcBef>
                <a:spcPts val="0"/>
              </a:spcBef>
              <a:spcAft>
                <a:spcPts val="0"/>
              </a:spcAft>
              <a:buClr>
                <a:schemeClr val="dk1"/>
              </a:buClr>
              <a:buSzPts val="1100"/>
              <a:buAutoNum type="arabicPeriod"/>
            </a:pPr>
            <a:r>
              <a:rPr b="1" lang="en" sz="1100">
                <a:solidFill>
                  <a:schemeClr val="dk1"/>
                </a:solidFill>
              </a:rPr>
              <a:t>Main technology: </a:t>
            </a:r>
            <a:r>
              <a:rPr b="1" lang="en" sz="1100">
                <a:solidFill>
                  <a:srgbClr val="0000FF"/>
                </a:solidFill>
              </a:rPr>
              <a:t>Redox-based Water Treatment System (REDOX is a compound word of REDUCTION &amp; OXIDATION, referring to oxidation/reduction reactions.)           </a:t>
            </a:r>
            <a:endParaRPr sz="1100">
              <a:solidFill>
                <a:srgbClr val="0000FF"/>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Technology to remove viruses, algae, heavy metal substances, and other pollutants in water resources using REDOX reaction</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Treatment of algae and harmful substances contained in agricultural water, purification of polluted factory wastewater, etc</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USP</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Sterilization of fungi and reduction effect on water pollutants and harmful substances with a single system.</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Minimizing additional work (removal of scale-causing substances) on existing equipment (pipes, etc.) when introducing the system. </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Schedule control possible through automatic control system.</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Expected Business Partners: </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Hydroponics </a:t>
            </a:r>
            <a:r>
              <a:rPr lang="en" sz="1100">
                <a:solidFill>
                  <a:schemeClr val="dk1"/>
                </a:solidFill>
              </a:rPr>
              <a:t>Smart Farming &amp; Agriculture Companies</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Research </a:t>
            </a:r>
            <a:r>
              <a:rPr lang="en" sz="1100">
                <a:solidFill>
                  <a:schemeClr val="dk1"/>
                </a:solidFill>
              </a:rPr>
              <a:t>institute</a:t>
            </a:r>
            <a:r>
              <a:rPr lang="en" sz="1100">
                <a:solidFill>
                  <a:schemeClr val="dk1"/>
                </a:solidFill>
              </a:rPr>
              <a:t> or universities who are in hydroponics smart farming </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Agricultural &amp; Environmental Wastewater Treatment Companies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Matching Keywords:</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Smart Farming &amp; Hydroponics; REDOX Water Treatment;</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Brochure link:</a:t>
            </a:r>
            <a:r>
              <a:rPr lang="en" sz="1100">
                <a:solidFill>
                  <a:schemeClr val="dk1"/>
                </a:solidFill>
              </a:rPr>
              <a:t> </a:t>
            </a:r>
            <a:r>
              <a:rPr lang="en" sz="1100" u="sng">
                <a:solidFill>
                  <a:schemeClr val="hlink"/>
                </a:solidFill>
                <a:hlinkClick r:id="rId4"/>
              </a:rPr>
              <a:t>Click here</a:t>
            </a:r>
            <a:endParaRPr b="1" sz="1100">
              <a:solidFill>
                <a:srgbClr val="1155CC"/>
              </a:solidFill>
              <a:highlight>
                <a:schemeClr val="lt1"/>
              </a:highlight>
              <a:latin typeface="Times New Roman"/>
              <a:ea typeface="Times New Roman"/>
              <a:cs typeface="Times New Roman"/>
              <a:sym typeface="Times New Roman"/>
            </a:endParaRPr>
          </a:p>
        </p:txBody>
      </p:sp>
      <p:pic>
        <p:nvPicPr>
          <p:cNvPr id="90" name="Google Shape;90;p17"/>
          <p:cNvPicPr preferRelativeResize="0"/>
          <p:nvPr/>
        </p:nvPicPr>
        <p:blipFill>
          <a:blip r:embed="rId5">
            <a:alphaModFix/>
          </a:blip>
          <a:stretch>
            <a:fillRect/>
          </a:stretch>
        </p:blipFill>
        <p:spPr>
          <a:xfrm>
            <a:off x="6545575" y="103325"/>
            <a:ext cx="2147425" cy="617675"/>
          </a:xfrm>
          <a:prstGeom prst="rect">
            <a:avLst/>
          </a:prstGeom>
          <a:noFill/>
          <a:ln>
            <a:noFill/>
          </a:ln>
        </p:spPr>
      </p:pic>
      <p:sp>
        <p:nvSpPr>
          <p:cNvPr id="91" name="Google Shape;91;p17"/>
          <p:cNvSpPr txBox="1"/>
          <p:nvPr/>
        </p:nvSpPr>
        <p:spPr>
          <a:xfrm>
            <a:off x="156600" y="61575"/>
            <a:ext cx="6433200" cy="4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Tech#2: </a:t>
            </a:r>
            <a:r>
              <a:rPr b="1" lang="en" sz="2000">
                <a:solidFill>
                  <a:schemeClr val="dk1"/>
                </a:solidFill>
              </a:rPr>
              <a:t>N </a:t>
            </a:r>
            <a:r>
              <a:rPr b="1" lang="en" sz="2000">
                <a:solidFill>
                  <a:schemeClr val="dk1"/>
                </a:solidFill>
              </a:rPr>
              <a:t>Information Technology</a:t>
            </a:r>
            <a:endParaRPr b="1" sz="2000">
              <a:solidFill>
                <a:schemeClr val="dk1"/>
              </a:solidFill>
            </a:endParaRPr>
          </a:p>
          <a:p>
            <a:pPr indent="0" lvl="0" marL="0" rtl="0" algn="l">
              <a:spcBef>
                <a:spcPts val="0"/>
              </a:spcBef>
              <a:spcAft>
                <a:spcPts val="0"/>
              </a:spcAft>
              <a:buNone/>
            </a:pPr>
            <a:r>
              <a:t/>
            </a:r>
            <a:endParaRPr b="1" sz="2000">
              <a:solidFill>
                <a:schemeClr val="dk1"/>
              </a:solidFill>
            </a:endParaRPr>
          </a:p>
        </p:txBody>
      </p:sp>
      <p:pic>
        <p:nvPicPr>
          <p:cNvPr id="92" name="Google Shape;92;p17"/>
          <p:cNvPicPr preferRelativeResize="0"/>
          <p:nvPr/>
        </p:nvPicPr>
        <p:blipFill>
          <a:blip r:embed="rId6">
            <a:alphaModFix/>
          </a:blip>
          <a:stretch>
            <a:fillRect/>
          </a:stretch>
        </p:blipFill>
        <p:spPr>
          <a:xfrm>
            <a:off x="5928775" y="2933475"/>
            <a:ext cx="2623050" cy="1582325"/>
          </a:xfrm>
          <a:prstGeom prst="rect">
            <a:avLst/>
          </a:prstGeom>
          <a:noFill/>
          <a:ln>
            <a:noFill/>
          </a:ln>
        </p:spPr>
      </p:pic>
      <p:pic>
        <p:nvPicPr>
          <p:cNvPr id="93" name="Google Shape;93;p17"/>
          <p:cNvPicPr preferRelativeResize="0"/>
          <p:nvPr/>
        </p:nvPicPr>
        <p:blipFill>
          <a:blip r:embed="rId7">
            <a:alphaModFix/>
          </a:blip>
          <a:stretch>
            <a:fillRect/>
          </a:stretch>
        </p:blipFill>
        <p:spPr>
          <a:xfrm>
            <a:off x="5546148" y="856501"/>
            <a:ext cx="3388301" cy="1715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8"/>
          <p:cNvSpPr txBox="1"/>
          <p:nvPr>
            <p:ph idx="1" type="body"/>
          </p:nvPr>
        </p:nvSpPr>
        <p:spPr>
          <a:xfrm>
            <a:off x="156600" y="563600"/>
            <a:ext cx="6167700" cy="4484100"/>
          </a:xfrm>
          <a:prstGeom prst="rect">
            <a:avLst/>
          </a:prstGeom>
        </p:spPr>
        <p:txBody>
          <a:bodyPr anchorCtr="0" anchor="t" bIns="91425" lIns="91425" spcFirstLastPara="1" rIns="91425" wrap="square" tIns="91425">
            <a:noAutofit/>
          </a:bodyPr>
          <a:lstStyle/>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Website:</a:t>
            </a:r>
            <a:r>
              <a:rPr lang="en" sz="1100">
                <a:solidFill>
                  <a:schemeClr val="dk1"/>
                </a:solidFill>
              </a:rPr>
              <a:t> </a:t>
            </a:r>
            <a:r>
              <a:rPr lang="en" sz="1100" u="sng">
                <a:solidFill>
                  <a:srgbClr val="1155CC"/>
                </a:solidFill>
                <a:hlinkClick r:id="rId3">
                  <a:extLst>
                    <a:ext uri="{A12FA001-AC4F-418D-AE19-62706E023703}">
                      <ahyp:hlinkClr val="tx"/>
                    </a:ext>
                  </a:extLst>
                </a:hlinkClick>
              </a:rPr>
              <a:t>http://www.hscmt.co.kr/page/s0401.php</a:t>
            </a:r>
            <a:endParaRPr b="1" sz="1100">
              <a:solidFill>
                <a:srgbClr val="1155CC"/>
              </a:solidFill>
            </a:endParaRPr>
          </a:p>
          <a:p>
            <a:pPr indent="-298450" lvl="0" marL="457200" rtl="0" algn="l">
              <a:lnSpc>
                <a:spcPct val="115000"/>
              </a:lnSpc>
              <a:spcBef>
                <a:spcPts val="0"/>
              </a:spcBef>
              <a:spcAft>
                <a:spcPts val="0"/>
              </a:spcAft>
              <a:buClr>
                <a:schemeClr val="dk1"/>
              </a:buClr>
              <a:buSzPts val="1100"/>
              <a:buAutoNum type="arabicPeriod"/>
            </a:pPr>
            <a:r>
              <a:rPr b="1" lang="en" sz="1100">
                <a:solidFill>
                  <a:schemeClr val="dk1"/>
                </a:solidFill>
              </a:rPr>
              <a:t>Main technology: </a:t>
            </a:r>
            <a:r>
              <a:rPr b="1" lang="en" sz="1100">
                <a:solidFill>
                  <a:srgbClr val="0000FF"/>
                </a:solidFill>
              </a:rPr>
              <a:t>M</a:t>
            </a:r>
            <a:r>
              <a:rPr b="1" lang="en" sz="1100">
                <a:solidFill>
                  <a:srgbClr val="0000FF"/>
                </a:solidFill>
              </a:rPr>
              <a:t>ulti-line ultrasonic flowmeter </a:t>
            </a:r>
            <a:r>
              <a:rPr lang="en" sz="1100">
                <a:solidFill>
                  <a:schemeClr val="dk1"/>
                </a:solidFill>
              </a:rPr>
              <a:t>capable of precise flow measurement through improved automatic zero point, line distance, and flow velocity measurement methods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Real-time flow rate and integrated flow measurement (data sampling in 1-second units)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Application of non-shutdown direct construction method (easy flowmeter replacement and maintenance)</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USP</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Automatic zero point adjustment technology</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Improvement of line distance and flow velocity measurement method</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Expected Business Partners: </a:t>
            </a:r>
            <a:endParaRPr b="1"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Related to calorimeters for district cooling and heating</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Flowmeters and water meters for water management</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Water meters and calorimeters for home use</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Water supply management network and energy supply network system</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Matching Keywords:</a:t>
            </a:r>
            <a:endParaRPr b="1"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Multi-line ultrasonic flowmeter</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Precision flow measurement</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Brochure link:</a:t>
            </a:r>
            <a:r>
              <a:rPr lang="en" sz="1100">
                <a:solidFill>
                  <a:schemeClr val="dk1"/>
                </a:solidFill>
              </a:rPr>
              <a:t> </a:t>
            </a:r>
            <a:r>
              <a:rPr lang="en" sz="1100" u="sng">
                <a:solidFill>
                  <a:schemeClr val="hlink"/>
                </a:solidFill>
                <a:hlinkClick r:id="rId4"/>
              </a:rPr>
              <a:t>Click here </a:t>
            </a:r>
            <a:endParaRPr b="1" sz="1100">
              <a:solidFill>
                <a:srgbClr val="1155CC"/>
              </a:solidFill>
              <a:highlight>
                <a:schemeClr val="lt1"/>
              </a:highlight>
              <a:latin typeface="Times New Roman"/>
              <a:ea typeface="Times New Roman"/>
              <a:cs typeface="Times New Roman"/>
              <a:sym typeface="Times New Roman"/>
            </a:endParaRPr>
          </a:p>
        </p:txBody>
      </p:sp>
      <p:pic>
        <p:nvPicPr>
          <p:cNvPr id="99" name="Google Shape;99;p18"/>
          <p:cNvPicPr preferRelativeResize="0"/>
          <p:nvPr/>
        </p:nvPicPr>
        <p:blipFill>
          <a:blip r:embed="rId5">
            <a:alphaModFix/>
          </a:blip>
          <a:stretch>
            <a:fillRect/>
          </a:stretch>
        </p:blipFill>
        <p:spPr>
          <a:xfrm>
            <a:off x="6545575" y="103325"/>
            <a:ext cx="2147425" cy="617675"/>
          </a:xfrm>
          <a:prstGeom prst="rect">
            <a:avLst/>
          </a:prstGeom>
          <a:noFill/>
          <a:ln>
            <a:noFill/>
          </a:ln>
        </p:spPr>
      </p:pic>
      <p:sp>
        <p:nvSpPr>
          <p:cNvPr id="100" name="Google Shape;100;p18"/>
          <p:cNvSpPr txBox="1"/>
          <p:nvPr/>
        </p:nvSpPr>
        <p:spPr>
          <a:xfrm>
            <a:off x="156600" y="61575"/>
            <a:ext cx="6433200" cy="4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Tech#3: </a:t>
            </a:r>
            <a:r>
              <a:rPr b="1" lang="en" sz="2000">
                <a:solidFill>
                  <a:schemeClr val="dk1"/>
                </a:solidFill>
              </a:rPr>
              <a:t>HSCMT</a:t>
            </a:r>
            <a:endParaRPr b="1" sz="1100">
              <a:solidFill>
                <a:schemeClr val="dk1"/>
              </a:solidFill>
            </a:endParaRPr>
          </a:p>
        </p:txBody>
      </p:sp>
      <p:pic>
        <p:nvPicPr>
          <p:cNvPr id="101" name="Google Shape;101;p18"/>
          <p:cNvPicPr preferRelativeResize="0"/>
          <p:nvPr/>
        </p:nvPicPr>
        <p:blipFill>
          <a:blip r:embed="rId6">
            <a:alphaModFix/>
          </a:blip>
          <a:stretch>
            <a:fillRect/>
          </a:stretch>
        </p:blipFill>
        <p:spPr>
          <a:xfrm>
            <a:off x="6637927" y="753250"/>
            <a:ext cx="1826456" cy="1954750"/>
          </a:xfrm>
          <a:prstGeom prst="rect">
            <a:avLst/>
          </a:prstGeom>
          <a:noFill/>
          <a:ln>
            <a:noFill/>
          </a:ln>
        </p:spPr>
      </p:pic>
      <p:pic>
        <p:nvPicPr>
          <p:cNvPr id="102" name="Google Shape;102;p18"/>
          <p:cNvPicPr preferRelativeResize="0"/>
          <p:nvPr/>
        </p:nvPicPr>
        <p:blipFill>
          <a:blip r:embed="rId7">
            <a:alphaModFix/>
          </a:blip>
          <a:stretch>
            <a:fillRect/>
          </a:stretch>
        </p:blipFill>
        <p:spPr>
          <a:xfrm>
            <a:off x="5746125" y="2675750"/>
            <a:ext cx="1426725" cy="1526925"/>
          </a:xfrm>
          <a:prstGeom prst="rect">
            <a:avLst/>
          </a:prstGeom>
          <a:noFill/>
          <a:ln>
            <a:noFill/>
          </a:ln>
        </p:spPr>
      </p:pic>
      <p:pic>
        <p:nvPicPr>
          <p:cNvPr id="103" name="Google Shape;103;p18"/>
          <p:cNvPicPr preferRelativeResize="0"/>
          <p:nvPr/>
        </p:nvPicPr>
        <p:blipFill rotWithShape="1">
          <a:blip r:embed="rId8">
            <a:alphaModFix/>
          </a:blip>
          <a:srcRect b="0" l="21144" r="15359" t="0"/>
          <a:stretch/>
        </p:blipFill>
        <p:spPr>
          <a:xfrm>
            <a:off x="7084126" y="2708000"/>
            <a:ext cx="820124" cy="1382375"/>
          </a:xfrm>
          <a:prstGeom prst="rect">
            <a:avLst/>
          </a:prstGeom>
          <a:noFill/>
          <a:ln>
            <a:noFill/>
          </a:ln>
        </p:spPr>
      </p:pic>
      <p:pic>
        <p:nvPicPr>
          <p:cNvPr id="104" name="Google Shape;104;p18"/>
          <p:cNvPicPr preferRelativeResize="0"/>
          <p:nvPr/>
        </p:nvPicPr>
        <p:blipFill rotWithShape="1">
          <a:blip r:embed="rId9">
            <a:alphaModFix/>
          </a:blip>
          <a:srcRect b="0" l="8956" r="9550" t="6200"/>
          <a:stretch/>
        </p:blipFill>
        <p:spPr>
          <a:xfrm>
            <a:off x="7854850" y="2605150"/>
            <a:ext cx="1289162" cy="1588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9"/>
          <p:cNvSpPr txBox="1"/>
          <p:nvPr>
            <p:ph idx="1" type="body"/>
          </p:nvPr>
        </p:nvSpPr>
        <p:spPr>
          <a:xfrm>
            <a:off x="71475" y="433200"/>
            <a:ext cx="5778000" cy="4484100"/>
          </a:xfrm>
          <a:prstGeom prst="rect">
            <a:avLst/>
          </a:prstGeom>
        </p:spPr>
        <p:txBody>
          <a:bodyPr anchorCtr="0" anchor="t" bIns="91425" lIns="91425" spcFirstLastPara="1" rIns="91425" wrap="square" tIns="91425">
            <a:noAutofit/>
          </a:bodyPr>
          <a:lstStyle/>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Website:</a:t>
            </a:r>
            <a:r>
              <a:rPr lang="en" sz="1100">
                <a:solidFill>
                  <a:srgbClr val="1155CC"/>
                </a:solidFill>
              </a:rPr>
              <a:t> </a:t>
            </a:r>
            <a:r>
              <a:rPr lang="en" sz="1100" u="sng">
                <a:solidFill>
                  <a:srgbClr val="1155CC"/>
                </a:solidFill>
                <a:hlinkClick r:id="rId3">
                  <a:extLst>
                    <a:ext uri="{A12FA001-AC4F-418D-AE19-62706E023703}">
                      <ahyp:hlinkClr val="tx"/>
                    </a:ext>
                  </a:extLst>
                </a:hlinkClick>
              </a:rPr>
              <a:t>https://floworklab.com/</a:t>
            </a:r>
            <a:endParaRPr b="1" sz="1100" u="sng">
              <a:solidFill>
                <a:srgbClr val="1155CC"/>
              </a:solidFill>
            </a:endParaRPr>
          </a:p>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Main technology: </a:t>
            </a:r>
            <a:r>
              <a:rPr b="1" lang="en" sz="1100">
                <a:solidFill>
                  <a:srgbClr val="0000FF"/>
                </a:solidFill>
              </a:rPr>
              <a:t>UGV (Unmanned Ground Vehicles) &amp; AI</a:t>
            </a:r>
            <a:r>
              <a:rPr b="1" lang="en" sz="1100">
                <a:solidFill>
                  <a:schemeClr val="dk1"/>
                </a:solidFill>
              </a:rPr>
              <a:t> </a:t>
            </a:r>
            <a:r>
              <a:rPr b="1" lang="en" sz="1100">
                <a:solidFill>
                  <a:srgbClr val="0000FF"/>
                </a:solidFill>
              </a:rPr>
              <a:t>for </a:t>
            </a:r>
            <a:r>
              <a:rPr b="1" lang="en" sz="1100">
                <a:solidFill>
                  <a:srgbClr val="0000FF"/>
                </a:solidFill>
              </a:rPr>
              <a:t>Water Leakage Detection </a:t>
            </a:r>
            <a:endParaRPr sz="1100">
              <a:solidFill>
                <a:srgbClr val="0000FF"/>
              </a:solidFill>
            </a:endParaRPr>
          </a:p>
          <a:p>
            <a:pPr indent="-298450" lvl="0" marL="457200" rtl="0" algn="l">
              <a:spcBef>
                <a:spcPts val="0"/>
              </a:spcBef>
              <a:spcAft>
                <a:spcPts val="0"/>
              </a:spcAft>
              <a:buClr>
                <a:schemeClr val="dk1"/>
              </a:buClr>
              <a:buSzPts val="1100"/>
              <a:buChar char="●"/>
            </a:pPr>
            <a:r>
              <a:rPr lang="en" sz="1100">
                <a:solidFill>
                  <a:schemeClr val="dk1"/>
                </a:solidFill>
              </a:rPr>
              <a:t>This solution is an integrated full-cycle system for water pipe network leakage management, combining hardware (HW) and software (SW). </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It supports efficient and rapid leakage management by automating all processes from automatic identification of leakage suspected areas, precise exploration, repair work plan establishment, water outage area prediction, and user notification.</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USP</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This solution achieves high detection accuracy of over 95%</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Dramatic Reduction in Maintenance Costs Compared to Fixed Sensors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User-Centered Design for Easy Use Even by Non-Experts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Provides Industry's Only Automatic Water Outage Prediction and Repair Plan Establishment Function</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Expected Business Partners: SAWACO</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Water Pipe Management and Maintenance service providers </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Digital Twin for water supply </a:t>
            </a:r>
            <a:r>
              <a:rPr lang="en" sz="1100">
                <a:solidFill>
                  <a:schemeClr val="dk1"/>
                </a:solidFill>
              </a:rPr>
              <a:t>management </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Water supply management in Industrial Parks, Factories, Smart cities, Resorts, Tourist complex, etc </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Matching Keywords:</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Water Leakage Detection, Water Pipeline Inspection, Digital Twin </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Water supply management; GIS-Based Leak Monitoring</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Brochure link:</a:t>
            </a:r>
            <a:r>
              <a:rPr lang="en" sz="1100">
                <a:solidFill>
                  <a:schemeClr val="dk1"/>
                </a:solidFill>
              </a:rPr>
              <a:t> </a:t>
            </a:r>
            <a:r>
              <a:rPr lang="en" sz="1100" u="sng">
                <a:solidFill>
                  <a:schemeClr val="hlink"/>
                </a:solidFill>
                <a:hlinkClick r:id="rId4"/>
              </a:rPr>
              <a:t>Click here</a:t>
            </a:r>
            <a:endParaRPr b="1" sz="1100">
              <a:solidFill>
                <a:srgbClr val="1155CC"/>
              </a:solidFill>
              <a:highlight>
                <a:schemeClr val="lt1"/>
              </a:highlight>
              <a:latin typeface="Times New Roman"/>
              <a:ea typeface="Times New Roman"/>
              <a:cs typeface="Times New Roman"/>
              <a:sym typeface="Times New Roman"/>
            </a:endParaRPr>
          </a:p>
        </p:txBody>
      </p:sp>
      <p:pic>
        <p:nvPicPr>
          <p:cNvPr id="110" name="Google Shape;110;p19"/>
          <p:cNvPicPr preferRelativeResize="0"/>
          <p:nvPr/>
        </p:nvPicPr>
        <p:blipFill>
          <a:blip r:embed="rId5">
            <a:alphaModFix/>
          </a:blip>
          <a:stretch>
            <a:fillRect/>
          </a:stretch>
        </p:blipFill>
        <p:spPr>
          <a:xfrm>
            <a:off x="6545575" y="103325"/>
            <a:ext cx="2147425" cy="617675"/>
          </a:xfrm>
          <a:prstGeom prst="rect">
            <a:avLst/>
          </a:prstGeom>
          <a:noFill/>
          <a:ln>
            <a:noFill/>
          </a:ln>
        </p:spPr>
      </p:pic>
      <p:sp>
        <p:nvSpPr>
          <p:cNvPr id="111" name="Google Shape;111;p19"/>
          <p:cNvSpPr txBox="1"/>
          <p:nvPr/>
        </p:nvSpPr>
        <p:spPr>
          <a:xfrm>
            <a:off x="71475" y="0"/>
            <a:ext cx="6433200" cy="4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Tech#4: </a:t>
            </a:r>
            <a:r>
              <a:rPr b="1" lang="en" sz="2000">
                <a:solidFill>
                  <a:schemeClr val="dk1"/>
                </a:solidFill>
              </a:rPr>
              <a:t>Floworklab</a:t>
            </a:r>
            <a:endParaRPr b="1" sz="1100">
              <a:solidFill>
                <a:schemeClr val="dk1"/>
              </a:solidFill>
            </a:endParaRPr>
          </a:p>
        </p:txBody>
      </p:sp>
      <p:grpSp>
        <p:nvGrpSpPr>
          <p:cNvPr id="112" name="Google Shape;112;p19"/>
          <p:cNvGrpSpPr/>
          <p:nvPr/>
        </p:nvGrpSpPr>
        <p:grpSpPr>
          <a:xfrm>
            <a:off x="5693700" y="1252687"/>
            <a:ext cx="3419511" cy="2638125"/>
            <a:chOff x="5627175" y="979537"/>
            <a:chExt cx="3419511" cy="2638125"/>
          </a:xfrm>
        </p:grpSpPr>
        <p:pic>
          <p:nvPicPr>
            <p:cNvPr id="113" name="Google Shape;113;p19"/>
            <p:cNvPicPr preferRelativeResize="0"/>
            <p:nvPr/>
          </p:nvPicPr>
          <p:blipFill>
            <a:blip r:embed="rId6">
              <a:alphaModFix/>
            </a:blip>
            <a:stretch>
              <a:fillRect/>
            </a:stretch>
          </p:blipFill>
          <p:spPr>
            <a:xfrm>
              <a:off x="5683925" y="979537"/>
              <a:ext cx="3306000" cy="1284575"/>
            </a:xfrm>
            <a:prstGeom prst="rect">
              <a:avLst/>
            </a:prstGeom>
            <a:noFill/>
            <a:ln>
              <a:noFill/>
            </a:ln>
          </p:spPr>
        </p:pic>
        <p:pic>
          <p:nvPicPr>
            <p:cNvPr id="114" name="Google Shape;114;p19"/>
            <p:cNvPicPr preferRelativeResize="0"/>
            <p:nvPr/>
          </p:nvPicPr>
          <p:blipFill>
            <a:blip r:embed="rId7">
              <a:alphaModFix/>
            </a:blip>
            <a:stretch>
              <a:fillRect/>
            </a:stretch>
          </p:blipFill>
          <p:spPr>
            <a:xfrm>
              <a:off x="5627175" y="2333088"/>
              <a:ext cx="3419511" cy="1284575"/>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txBox="1"/>
          <p:nvPr>
            <p:ph idx="1" type="body"/>
          </p:nvPr>
        </p:nvSpPr>
        <p:spPr>
          <a:xfrm>
            <a:off x="156600" y="563600"/>
            <a:ext cx="5702700" cy="4484100"/>
          </a:xfrm>
          <a:prstGeom prst="rect">
            <a:avLst/>
          </a:prstGeom>
        </p:spPr>
        <p:txBody>
          <a:bodyPr anchorCtr="0" anchor="t" bIns="91425" lIns="91425" spcFirstLastPara="1" rIns="91425" wrap="square" tIns="91425">
            <a:noAutofit/>
          </a:bodyPr>
          <a:lstStyle/>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Website:</a:t>
            </a:r>
            <a:r>
              <a:rPr lang="en" sz="1100">
                <a:solidFill>
                  <a:srgbClr val="1155CC"/>
                </a:solidFill>
              </a:rPr>
              <a:t> </a:t>
            </a:r>
            <a:r>
              <a:rPr lang="en" sz="1100" u="sng">
                <a:solidFill>
                  <a:srgbClr val="1155CC"/>
                </a:solidFill>
                <a:hlinkClick r:id="rId3">
                  <a:extLst>
                    <a:ext uri="{A12FA001-AC4F-418D-AE19-62706E023703}">
                      <ahyp:hlinkClr val="tx"/>
                    </a:ext>
                  </a:extLst>
                </a:hlinkClick>
              </a:rPr>
              <a:t>http://aeonus.co.kr/main</a:t>
            </a:r>
            <a:endParaRPr b="1" sz="1100" u="sng">
              <a:solidFill>
                <a:srgbClr val="1155CC"/>
              </a:solidFill>
            </a:endParaRPr>
          </a:p>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Main technology: </a:t>
            </a:r>
            <a:r>
              <a:rPr b="1" lang="en" sz="1100">
                <a:solidFill>
                  <a:srgbClr val="1155CC"/>
                </a:solidFill>
              </a:rPr>
              <a:t>Mobile Energy Storage Solution (ESS)</a:t>
            </a:r>
            <a:endParaRPr sz="1100">
              <a:solidFill>
                <a:srgbClr val="1155CC"/>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Mobile</a:t>
            </a:r>
            <a:r>
              <a:rPr lang="en" sz="1100">
                <a:solidFill>
                  <a:schemeClr val="dk1"/>
                </a:solidFill>
              </a:rPr>
              <a:t> ESS for large-scale power supply, such as electric vehicles, outdoor events, festivals, disaster sites, and construction sites.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Electric Vehicle Charging: Provides portable fast charging for electric vehicles.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USP</a:t>
            </a:r>
            <a:endParaRPr b="1"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Mobile ESS: Provides both generator and ESS functionality, supporting renewable energy.</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Zero Emissions: Environmentally friendly, carbon-neutral solution.</a:t>
            </a:r>
            <a:endParaRPr sz="1100">
              <a:solidFill>
                <a:schemeClr val="dk1"/>
              </a:solidFill>
            </a:endParaRPr>
          </a:p>
          <a:p>
            <a:pPr indent="-298450" lvl="0" marL="457200" rtl="0" algn="l">
              <a:spcBef>
                <a:spcPts val="0"/>
              </a:spcBef>
              <a:spcAft>
                <a:spcPts val="0"/>
              </a:spcAft>
              <a:buClr>
                <a:schemeClr val="dk1"/>
              </a:buClr>
              <a:buSzPts val="1100"/>
              <a:buChar char="●"/>
            </a:pPr>
            <a:r>
              <a:rPr lang="en" sz="1100">
                <a:solidFill>
                  <a:schemeClr val="dk1"/>
                </a:solidFill>
              </a:rPr>
              <a:t>Flexible: Easy to deploy and expand.</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Expected Business Partners: </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EVN (Electricity Vietnam)</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Renewable energy &amp; power grid operators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EV manufacturers &amp; fleet management companies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Battery recycling &amp; second-life energy storage providers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Smart city &amp; green infrastructure developers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Matching Keywords:</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Construction, infrastructure, and power grid operation companies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rgbClr val="001D35"/>
                </a:solidFill>
                <a:highlight>
                  <a:srgbClr val="FFFFFF"/>
                </a:highlight>
              </a:rPr>
              <a:t>EPC (Engineering, Procurement, and Construction) contractor</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Energy Storage System (ESS); EV Battery manufacturer </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Universities and institutes studying ESS &amp; renewable energy fields </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Brochure link:</a:t>
            </a:r>
            <a:r>
              <a:rPr lang="en" sz="1100">
                <a:solidFill>
                  <a:schemeClr val="dk1"/>
                </a:solidFill>
              </a:rPr>
              <a:t> </a:t>
            </a:r>
            <a:r>
              <a:rPr lang="en" sz="1100" u="sng">
                <a:solidFill>
                  <a:schemeClr val="hlink"/>
                </a:solidFill>
                <a:hlinkClick r:id="rId4"/>
              </a:rPr>
              <a:t>Click here</a:t>
            </a:r>
            <a:endParaRPr b="1" sz="1100">
              <a:solidFill>
                <a:srgbClr val="1155CC"/>
              </a:solidFill>
              <a:highlight>
                <a:schemeClr val="lt1"/>
              </a:highlight>
              <a:latin typeface="Times New Roman"/>
              <a:ea typeface="Times New Roman"/>
              <a:cs typeface="Times New Roman"/>
              <a:sym typeface="Times New Roman"/>
            </a:endParaRPr>
          </a:p>
        </p:txBody>
      </p:sp>
      <p:pic>
        <p:nvPicPr>
          <p:cNvPr id="120" name="Google Shape;120;p20"/>
          <p:cNvPicPr preferRelativeResize="0"/>
          <p:nvPr/>
        </p:nvPicPr>
        <p:blipFill>
          <a:blip r:embed="rId5">
            <a:alphaModFix/>
          </a:blip>
          <a:stretch>
            <a:fillRect/>
          </a:stretch>
        </p:blipFill>
        <p:spPr>
          <a:xfrm>
            <a:off x="6545575" y="103325"/>
            <a:ext cx="2147425" cy="617675"/>
          </a:xfrm>
          <a:prstGeom prst="rect">
            <a:avLst/>
          </a:prstGeom>
          <a:noFill/>
          <a:ln>
            <a:noFill/>
          </a:ln>
        </p:spPr>
      </p:pic>
      <p:sp>
        <p:nvSpPr>
          <p:cNvPr id="121" name="Google Shape;121;p20"/>
          <p:cNvSpPr txBox="1"/>
          <p:nvPr/>
        </p:nvSpPr>
        <p:spPr>
          <a:xfrm>
            <a:off x="156600" y="61575"/>
            <a:ext cx="6433200" cy="4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Tech#5: </a:t>
            </a:r>
            <a:r>
              <a:rPr b="1" lang="en" sz="2000">
                <a:solidFill>
                  <a:schemeClr val="dk1"/>
                </a:solidFill>
              </a:rPr>
              <a:t>AEONUS</a:t>
            </a:r>
            <a:endParaRPr b="1" sz="1100">
              <a:solidFill>
                <a:schemeClr val="dk1"/>
              </a:solidFill>
            </a:endParaRPr>
          </a:p>
        </p:txBody>
      </p:sp>
      <p:grpSp>
        <p:nvGrpSpPr>
          <p:cNvPr id="122" name="Google Shape;122;p20"/>
          <p:cNvGrpSpPr/>
          <p:nvPr/>
        </p:nvGrpSpPr>
        <p:grpSpPr>
          <a:xfrm>
            <a:off x="6012576" y="794727"/>
            <a:ext cx="2789538" cy="2154938"/>
            <a:chOff x="5964250" y="1345475"/>
            <a:chExt cx="2957525" cy="2119750"/>
          </a:xfrm>
        </p:grpSpPr>
        <p:pic>
          <p:nvPicPr>
            <p:cNvPr id="123" name="Google Shape;123;p20"/>
            <p:cNvPicPr preferRelativeResize="0"/>
            <p:nvPr/>
          </p:nvPicPr>
          <p:blipFill>
            <a:blip r:embed="rId6">
              <a:alphaModFix/>
            </a:blip>
            <a:stretch>
              <a:fillRect/>
            </a:stretch>
          </p:blipFill>
          <p:spPr>
            <a:xfrm>
              <a:off x="5964250" y="1345475"/>
              <a:ext cx="2957525" cy="934700"/>
            </a:xfrm>
            <a:prstGeom prst="rect">
              <a:avLst/>
            </a:prstGeom>
            <a:noFill/>
            <a:ln>
              <a:noFill/>
            </a:ln>
          </p:spPr>
        </p:pic>
        <p:pic>
          <p:nvPicPr>
            <p:cNvPr id="124" name="Google Shape;124;p20"/>
            <p:cNvPicPr preferRelativeResize="0"/>
            <p:nvPr/>
          </p:nvPicPr>
          <p:blipFill>
            <a:blip r:embed="rId7">
              <a:alphaModFix/>
            </a:blip>
            <a:stretch>
              <a:fillRect/>
            </a:stretch>
          </p:blipFill>
          <p:spPr>
            <a:xfrm>
              <a:off x="5966025" y="2530525"/>
              <a:ext cx="2953974" cy="934700"/>
            </a:xfrm>
            <a:prstGeom prst="rect">
              <a:avLst/>
            </a:prstGeom>
            <a:noFill/>
            <a:ln>
              <a:noFill/>
            </a:ln>
          </p:spPr>
        </p:pic>
      </p:grpSp>
      <p:pic>
        <p:nvPicPr>
          <p:cNvPr id="125" name="Google Shape;125;p20"/>
          <p:cNvPicPr preferRelativeResize="0"/>
          <p:nvPr/>
        </p:nvPicPr>
        <p:blipFill>
          <a:blip r:embed="rId8">
            <a:alphaModFix/>
          </a:blip>
          <a:stretch>
            <a:fillRect/>
          </a:stretch>
        </p:blipFill>
        <p:spPr>
          <a:xfrm>
            <a:off x="5964125" y="2949675"/>
            <a:ext cx="2886440" cy="21963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1"/>
          <p:cNvSpPr txBox="1"/>
          <p:nvPr>
            <p:ph idx="1" type="body"/>
          </p:nvPr>
        </p:nvSpPr>
        <p:spPr>
          <a:xfrm>
            <a:off x="156600" y="563600"/>
            <a:ext cx="5791200" cy="4484100"/>
          </a:xfrm>
          <a:prstGeom prst="rect">
            <a:avLst/>
          </a:prstGeom>
        </p:spPr>
        <p:txBody>
          <a:bodyPr anchorCtr="0" anchor="t" bIns="91425" lIns="91425" spcFirstLastPara="1" rIns="91425" wrap="square" tIns="91425">
            <a:noAutofit/>
          </a:bodyPr>
          <a:lstStyle/>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Website:</a:t>
            </a:r>
            <a:r>
              <a:rPr lang="en" sz="1100">
                <a:solidFill>
                  <a:srgbClr val="1155CC"/>
                </a:solidFill>
              </a:rPr>
              <a:t> </a:t>
            </a:r>
            <a:r>
              <a:rPr lang="en" sz="1100" u="sng">
                <a:solidFill>
                  <a:srgbClr val="1155CC"/>
                </a:solidFill>
                <a:hlinkClick r:id="rId3">
                  <a:extLst>
                    <a:ext uri="{A12FA001-AC4F-418D-AE19-62706E023703}">
                      <ahyp:hlinkClr val="tx"/>
                    </a:ext>
                  </a:extLst>
                </a:hlinkClick>
              </a:rPr>
              <a:t>https://www.zentropy.co.kr/en</a:t>
            </a:r>
            <a:endParaRPr b="1" sz="1100">
              <a:solidFill>
                <a:srgbClr val="1155CC"/>
              </a:solidFill>
            </a:endParaRPr>
          </a:p>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Main technology: </a:t>
            </a:r>
            <a:r>
              <a:rPr b="1" lang="en" sz="1100">
                <a:solidFill>
                  <a:srgbClr val="0000FF"/>
                </a:solidFill>
              </a:rPr>
              <a:t>Electric Motorcycle and Battery Swapping platform </a:t>
            </a:r>
            <a:endParaRPr b="1" sz="1100">
              <a:solidFill>
                <a:srgbClr val="0000FF"/>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Electric Motorcycle: Electric motorcycle technology with replaceable batteries, suitable for personal use and cargo transportation.</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Monitoring System: Management of motorcycles and battery replacement stations through a monitoring system.</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USP</a:t>
            </a:r>
            <a:endParaRPr b="1" sz="1100">
              <a:solidFill>
                <a:schemeClr val="dk1"/>
              </a:solidFill>
            </a:endParaRPr>
          </a:p>
          <a:p>
            <a:pPr indent="-298450" lvl="0" marL="457200" marR="0" rtl="0" algn="just">
              <a:lnSpc>
                <a:spcPct val="115000"/>
              </a:lnSpc>
              <a:spcBef>
                <a:spcPts val="0"/>
              </a:spcBef>
              <a:spcAft>
                <a:spcPts val="0"/>
              </a:spcAft>
              <a:buClr>
                <a:schemeClr val="dk1"/>
              </a:buClr>
              <a:buSzPts val="1100"/>
              <a:buChar char="●"/>
            </a:pPr>
            <a:r>
              <a:rPr lang="en" sz="1100">
                <a:solidFill>
                  <a:schemeClr val="dk1"/>
                </a:solidFill>
              </a:rPr>
              <a:t>High Performance: Maximum speed of 100 km/h, high durability certified in Korea.</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20-second battery swap technology vs. 4-hour traditional charging</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Extends battery life by repurposing EV batteries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Reduces CO₂ emissions by replacing fuel-based motorbikes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Expected Business Partners: </a:t>
            </a:r>
            <a:endParaRPr b="1"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Electric Motorcycle Manufacturers</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EV battery swapping system </a:t>
            </a:r>
            <a:r>
              <a:rPr lang="en" sz="1100">
                <a:solidFill>
                  <a:schemeClr val="dk1"/>
                </a:solidFill>
              </a:rPr>
              <a:t>developers</a:t>
            </a:r>
            <a:r>
              <a:rPr lang="en" sz="1100">
                <a:solidFill>
                  <a:schemeClr val="dk1"/>
                </a:solidFill>
              </a:rPr>
              <a:t> </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Battery Recyclers &amp; Recycled Energy Storage Companies</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Universities and institutes studying electric </a:t>
            </a:r>
            <a:r>
              <a:rPr lang="en" sz="1100">
                <a:solidFill>
                  <a:schemeClr val="dk1"/>
                </a:solidFill>
              </a:rPr>
              <a:t>motorbikes and related technologies </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Matching Keywords:</a:t>
            </a:r>
            <a:endParaRPr b="1"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Electric Motorcycle Manufacturer</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Battery Swapping Station, Battery Sharing Solution</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Smart Batteries for Motorcycles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Brochure link:</a:t>
            </a:r>
            <a:r>
              <a:rPr lang="en" sz="1100">
                <a:solidFill>
                  <a:schemeClr val="dk1"/>
                </a:solidFill>
              </a:rPr>
              <a:t> </a:t>
            </a:r>
            <a:r>
              <a:rPr lang="en" sz="1100" u="sng">
                <a:solidFill>
                  <a:schemeClr val="hlink"/>
                </a:solidFill>
                <a:hlinkClick r:id="rId4"/>
              </a:rPr>
              <a:t>Click here </a:t>
            </a:r>
            <a:endParaRPr b="1" sz="1100">
              <a:solidFill>
                <a:srgbClr val="1155CC"/>
              </a:solidFill>
              <a:highlight>
                <a:schemeClr val="lt1"/>
              </a:highlight>
              <a:latin typeface="Times New Roman"/>
              <a:ea typeface="Times New Roman"/>
              <a:cs typeface="Times New Roman"/>
              <a:sym typeface="Times New Roman"/>
            </a:endParaRPr>
          </a:p>
        </p:txBody>
      </p:sp>
      <p:pic>
        <p:nvPicPr>
          <p:cNvPr id="131" name="Google Shape;131;p21"/>
          <p:cNvPicPr preferRelativeResize="0"/>
          <p:nvPr/>
        </p:nvPicPr>
        <p:blipFill>
          <a:blip r:embed="rId5">
            <a:alphaModFix/>
          </a:blip>
          <a:stretch>
            <a:fillRect/>
          </a:stretch>
        </p:blipFill>
        <p:spPr>
          <a:xfrm>
            <a:off x="6545575" y="103325"/>
            <a:ext cx="2147425" cy="617675"/>
          </a:xfrm>
          <a:prstGeom prst="rect">
            <a:avLst/>
          </a:prstGeom>
          <a:noFill/>
          <a:ln>
            <a:noFill/>
          </a:ln>
        </p:spPr>
      </p:pic>
      <p:sp>
        <p:nvSpPr>
          <p:cNvPr id="132" name="Google Shape;132;p21"/>
          <p:cNvSpPr txBox="1"/>
          <p:nvPr/>
        </p:nvSpPr>
        <p:spPr>
          <a:xfrm>
            <a:off x="156600" y="61575"/>
            <a:ext cx="6433200" cy="4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Tech#6: </a:t>
            </a:r>
            <a:r>
              <a:rPr b="1" lang="en" sz="2000">
                <a:solidFill>
                  <a:schemeClr val="dk1"/>
                </a:solidFill>
              </a:rPr>
              <a:t>ZENTROPY</a:t>
            </a:r>
            <a:endParaRPr b="1" sz="1100">
              <a:solidFill>
                <a:schemeClr val="dk1"/>
              </a:solidFill>
            </a:endParaRPr>
          </a:p>
        </p:txBody>
      </p:sp>
      <p:pic>
        <p:nvPicPr>
          <p:cNvPr id="133" name="Google Shape;133;p21"/>
          <p:cNvPicPr preferRelativeResize="0"/>
          <p:nvPr/>
        </p:nvPicPr>
        <p:blipFill rotWithShape="1">
          <a:blip r:embed="rId6">
            <a:alphaModFix/>
          </a:blip>
          <a:srcRect b="1643" l="4463" r="3319" t="1663"/>
          <a:stretch/>
        </p:blipFill>
        <p:spPr>
          <a:xfrm>
            <a:off x="6013100" y="2811700"/>
            <a:ext cx="2245350" cy="2162200"/>
          </a:xfrm>
          <a:prstGeom prst="rect">
            <a:avLst/>
          </a:prstGeom>
          <a:noFill/>
          <a:ln>
            <a:noFill/>
          </a:ln>
        </p:spPr>
      </p:pic>
      <p:pic>
        <p:nvPicPr>
          <p:cNvPr id="134" name="Google Shape;134;p21"/>
          <p:cNvPicPr preferRelativeResize="0"/>
          <p:nvPr/>
        </p:nvPicPr>
        <p:blipFill rotWithShape="1">
          <a:blip r:embed="rId7">
            <a:alphaModFix/>
          </a:blip>
          <a:srcRect b="5300" l="6739" r="5502" t="4406"/>
          <a:stretch/>
        </p:blipFill>
        <p:spPr>
          <a:xfrm>
            <a:off x="5990150" y="721000"/>
            <a:ext cx="2291250" cy="21622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2"/>
          <p:cNvSpPr txBox="1"/>
          <p:nvPr>
            <p:ph idx="1" type="body"/>
          </p:nvPr>
        </p:nvSpPr>
        <p:spPr>
          <a:xfrm>
            <a:off x="156600" y="563600"/>
            <a:ext cx="5761800" cy="4484100"/>
          </a:xfrm>
          <a:prstGeom prst="rect">
            <a:avLst/>
          </a:prstGeom>
        </p:spPr>
        <p:txBody>
          <a:bodyPr anchorCtr="0" anchor="t" bIns="91425" lIns="91425" spcFirstLastPara="1" rIns="91425" wrap="square" tIns="91425">
            <a:noAutofit/>
          </a:bodyPr>
          <a:lstStyle/>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Website:</a:t>
            </a:r>
            <a:r>
              <a:rPr lang="en" sz="1100">
                <a:solidFill>
                  <a:srgbClr val="1155CC"/>
                </a:solidFill>
              </a:rPr>
              <a:t> </a:t>
            </a:r>
            <a:r>
              <a:rPr lang="en" sz="1100" u="sng">
                <a:solidFill>
                  <a:srgbClr val="1155CC"/>
                </a:solidFill>
                <a:hlinkClick r:id="rId3">
                  <a:extLst>
                    <a:ext uri="{A12FA001-AC4F-418D-AE19-62706E023703}">
                      <ahyp:hlinkClr val="tx"/>
                    </a:ext>
                  </a:extLst>
                </a:hlinkClick>
              </a:rPr>
              <a:t>https://monaelec.com/</a:t>
            </a:r>
            <a:endParaRPr b="1" sz="1100">
              <a:solidFill>
                <a:srgbClr val="1155CC"/>
              </a:solidFill>
            </a:endParaRPr>
          </a:p>
          <a:p>
            <a:pPr indent="-298450" lvl="0" marL="457200" rtl="0" algn="l">
              <a:lnSpc>
                <a:spcPct val="115000"/>
              </a:lnSpc>
              <a:spcBef>
                <a:spcPts val="0"/>
              </a:spcBef>
              <a:spcAft>
                <a:spcPts val="0"/>
              </a:spcAft>
              <a:buClr>
                <a:schemeClr val="dk1"/>
              </a:buClr>
              <a:buSzPts val="1100"/>
              <a:buAutoNum type="arabicPeriod"/>
            </a:pPr>
            <a:r>
              <a:rPr b="1" lang="en" sz="1100">
                <a:solidFill>
                  <a:schemeClr val="dk1"/>
                </a:solidFill>
              </a:rPr>
              <a:t>Main technology: </a:t>
            </a:r>
            <a:r>
              <a:rPr b="1" lang="en" sz="1100">
                <a:solidFill>
                  <a:srgbClr val="0000FF"/>
                </a:solidFill>
              </a:rPr>
              <a:t>Battery Cell Diagnostic System Using Impedance Technology</a:t>
            </a:r>
            <a:endParaRPr b="1" sz="1100">
              <a:solidFill>
                <a:srgbClr val="0000FF"/>
              </a:solidFill>
            </a:endParaRPr>
          </a:p>
          <a:p>
            <a:pPr indent="-298450" lvl="0" marL="457200" rtl="0" algn="just">
              <a:spcBef>
                <a:spcPts val="0"/>
              </a:spcBef>
              <a:spcAft>
                <a:spcPts val="0"/>
              </a:spcAft>
              <a:buClr>
                <a:schemeClr val="dk1"/>
              </a:buClr>
              <a:buSzPts val="1100"/>
              <a:buChar char="●"/>
            </a:pPr>
            <a:r>
              <a:rPr lang="en" sz="1100">
                <a:solidFill>
                  <a:schemeClr val="dk1"/>
                </a:solidFill>
              </a:rPr>
              <a:t>It is capable of solving the problems of battery explosion, battery life reduction and battery quality problems by applying ultra-small AC signals to the battery.</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Super-speed measurement technology, reducing the measurement time from several minutes to several hours to several seconds.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USP</a:t>
            </a:r>
            <a:endParaRPr b="1"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Fast and Accurate Testing: Reduce measurement time from 5 minutes to 5 seconds.</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Detailed Analysis: Use EIS (Electrochemical Impedance Spectroscopy) to analyze key battery components.</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Big Data: Collect and analyze battery data to predict performance and quality.</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Expected Business Partners: Vinfast</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EV manufacturers &amp; battery suppliers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Battery recycling &amp; reconditioning businesses</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Electric Motorcycle Manufacturers</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Universities &amp; Institutes studying EV Battery diagnostics solution </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Matching Keywords:</a:t>
            </a:r>
            <a:endParaRPr b="1"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B</a:t>
            </a:r>
            <a:r>
              <a:rPr lang="en" sz="1100">
                <a:solidFill>
                  <a:schemeClr val="dk1"/>
                </a:solidFill>
              </a:rPr>
              <a:t>attery diagnostics solution </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EIS (Electrochemical Impedance Spectroscopy) Battery diagnostics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Brochure link:</a:t>
            </a:r>
            <a:r>
              <a:rPr lang="en" sz="1100">
                <a:solidFill>
                  <a:schemeClr val="dk1"/>
                </a:solidFill>
              </a:rPr>
              <a:t> </a:t>
            </a:r>
            <a:r>
              <a:rPr lang="en" sz="1100" u="sng">
                <a:solidFill>
                  <a:schemeClr val="hlink"/>
                </a:solidFill>
                <a:hlinkClick r:id="rId4"/>
              </a:rPr>
              <a:t>Click here </a:t>
            </a:r>
            <a:endParaRPr b="1" sz="1100">
              <a:solidFill>
                <a:srgbClr val="3C78D8"/>
              </a:solidFill>
              <a:highlight>
                <a:schemeClr val="lt1"/>
              </a:highlight>
              <a:latin typeface="Times New Roman"/>
              <a:ea typeface="Times New Roman"/>
              <a:cs typeface="Times New Roman"/>
              <a:sym typeface="Times New Roman"/>
            </a:endParaRPr>
          </a:p>
        </p:txBody>
      </p:sp>
      <p:pic>
        <p:nvPicPr>
          <p:cNvPr id="140" name="Google Shape;140;p22"/>
          <p:cNvPicPr preferRelativeResize="0"/>
          <p:nvPr/>
        </p:nvPicPr>
        <p:blipFill>
          <a:blip r:embed="rId5">
            <a:alphaModFix/>
          </a:blip>
          <a:stretch>
            <a:fillRect/>
          </a:stretch>
        </p:blipFill>
        <p:spPr>
          <a:xfrm>
            <a:off x="6545575" y="103325"/>
            <a:ext cx="2147425" cy="617675"/>
          </a:xfrm>
          <a:prstGeom prst="rect">
            <a:avLst/>
          </a:prstGeom>
          <a:noFill/>
          <a:ln>
            <a:noFill/>
          </a:ln>
        </p:spPr>
      </p:pic>
      <p:sp>
        <p:nvSpPr>
          <p:cNvPr id="141" name="Google Shape;141;p22"/>
          <p:cNvSpPr txBox="1"/>
          <p:nvPr/>
        </p:nvSpPr>
        <p:spPr>
          <a:xfrm>
            <a:off x="156600" y="61575"/>
            <a:ext cx="6433200" cy="4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Tech#7: </a:t>
            </a:r>
            <a:r>
              <a:rPr b="1" lang="en" sz="2000">
                <a:solidFill>
                  <a:schemeClr val="dk1"/>
                </a:solidFill>
              </a:rPr>
              <a:t>MONA</a:t>
            </a:r>
            <a:endParaRPr b="1" sz="1100">
              <a:solidFill>
                <a:schemeClr val="dk1"/>
              </a:solidFill>
            </a:endParaRPr>
          </a:p>
        </p:txBody>
      </p:sp>
      <p:pic>
        <p:nvPicPr>
          <p:cNvPr id="142" name="Google Shape;142;p22"/>
          <p:cNvPicPr preferRelativeResize="0"/>
          <p:nvPr/>
        </p:nvPicPr>
        <p:blipFill>
          <a:blip r:embed="rId6">
            <a:alphaModFix/>
          </a:blip>
          <a:stretch>
            <a:fillRect/>
          </a:stretch>
        </p:blipFill>
        <p:spPr>
          <a:xfrm>
            <a:off x="5357500" y="3068125"/>
            <a:ext cx="3564500" cy="1699650"/>
          </a:xfrm>
          <a:prstGeom prst="rect">
            <a:avLst/>
          </a:prstGeom>
          <a:noFill/>
          <a:ln>
            <a:noFill/>
          </a:ln>
        </p:spPr>
      </p:pic>
      <p:pic>
        <p:nvPicPr>
          <p:cNvPr id="143" name="Google Shape;143;p22"/>
          <p:cNvPicPr preferRelativeResize="0"/>
          <p:nvPr/>
        </p:nvPicPr>
        <p:blipFill>
          <a:blip r:embed="rId7">
            <a:alphaModFix/>
          </a:blip>
          <a:stretch>
            <a:fillRect/>
          </a:stretch>
        </p:blipFill>
        <p:spPr>
          <a:xfrm>
            <a:off x="6818563" y="878375"/>
            <a:ext cx="1328018" cy="1026103"/>
          </a:xfrm>
          <a:prstGeom prst="rect">
            <a:avLst/>
          </a:prstGeom>
          <a:noFill/>
          <a:ln>
            <a:noFill/>
          </a:ln>
        </p:spPr>
      </p:pic>
      <p:pic>
        <p:nvPicPr>
          <p:cNvPr id="144" name="Google Shape;144;p22"/>
          <p:cNvPicPr preferRelativeResize="0"/>
          <p:nvPr/>
        </p:nvPicPr>
        <p:blipFill rotWithShape="1">
          <a:blip r:embed="rId8">
            <a:alphaModFix/>
          </a:blip>
          <a:srcRect b="-6473" l="5561" r="6857" t="10134"/>
          <a:stretch/>
        </p:blipFill>
        <p:spPr>
          <a:xfrm>
            <a:off x="6057862" y="2028743"/>
            <a:ext cx="1418300" cy="915106"/>
          </a:xfrm>
          <a:prstGeom prst="rect">
            <a:avLst/>
          </a:prstGeom>
          <a:noFill/>
          <a:ln>
            <a:noFill/>
          </a:ln>
        </p:spPr>
      </p:pic>
      <p:pic>
        <p:nvPicPr>
          <p:cNvPr id="145" name="Google Shape;145;p22"/>
          <p:cNvPicPr preferRelativeResize="0"/>
          <p:nvPr/>
        </p:nvPicPr>
        <p:blipFill>
          <a:blip r:embed="rId9">
            <a:alphaModFix/>
          </a:blip>
          <a:stretch>
            <a:fillRect/>
          </a:stretch>
        </p:blipFill>
        <p:spPr>
          <a:xfrm>
            <a:off x="7615625" y="1761800"/>
            <a:ext cx="1379925" cy="1190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3"/>
          <p:cNvSpPr txBox="1"/>
          <p:nvPr>
            <p:ph idx="1" type="body"/>
          </p:nvPr>
        </p:nvSpPr>
        <p:spPr>
          <a:xfrm>
            <a:off x="0" y="570975"/>
            <a:ext cx="5800200" cy="4484100"/>
          </a:xfrm>
          <a:prstGeom prst="rect">
            <a:avLst/>
          </a:prstGeom>
        </p:spPr>
        <p:txBody>
          <a:bodyPr anchorCtr="0" anchor="t" bIns="91425" lIns="91425" spcFirstLastPara="1" rIns="91425" wrap="square" tIns="91425">
            <a:noAutofit/>
          </a:bodyPr>
          <a:lstStyle/>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Website:</a:t>
            </a:r>
            <a:r>
              <a:rPr lang="en" sz="1100">
                <a:solidFill>
                  <a:srgbClr val="1155CC"/>
                </a:solidFill>
              </a:rPr>
              <a:t> </a:t>
            </a:r>
            <a:r>
              <a:rPr lang="en" sz="1100" u="sng">
                <a:solidFill>
                  <a:srgbClr val="1155CC"/>
                </a:solidFill>
                <a:hlinkClick r:id="rId3">
                  <a:extLst>
                    <a:ext uri="{A12FA001-AC4F-418D-AE19-62706E023703}">
                      <ahyp:hlinkClr val="tx"/>
                    </a:ext>
                  </a:extLst>
                </a:hlinkClick>
              </a:rPr>
              <a:t>https://ninewatt.com/main</a:t>
            </a:r>
            <a:endParaRPr b="1" sz="1100">
              <a:solidFill>
                <a:srgbClr val="1155CC"/>
              </a:solidFill>
            </a:endParaRPr>
          </a:p>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Main technology: </a:t>
            </a:r>
            <a:r>
              <a:rPr b="1" lang="en" sz="1100">
                <a:solidFill>
                  <a:srgbClr val="0000FF"/>
                </a:solidFill>
              </a:rPr>
              <a:t>Mesh Network-Based LED Control Device and Management System (B2B Factories, Facilities, Buildings)</a:t>
            </a:r>
            <a:endParaRPr b="1" sz="1100">
              <a:solidFill>
                <a:srgbClr val="0000FF"/>
              </a:solidFill>
            </a:endParaRPr>
          </a:p>
          <a:p>
            <a:pPr indent="-298450" lvl="0" marL="457200" rtl="0" algn="just">
              <a:spcBef>
                <a:spcPts val="0"/>
              </a:spcBef>
              <a:spcAft>
                <a:spcPts val="0"/>
              </a:spcAft>
              <a:buClr>
                <a:schemeClr val="dk1"/>
              </a:buClr>
              <a:buSzPts val="1100"/>
              <a:buChar char="●"/>
            </a:pPr>
            <a:r>
              <a:rPr b="1" lang="en" sz="1100">
                <a:solidFill>
                  <a:schemeClr val="dk1"/>
                </a:solidFill>
              </a:rPr>
              <a:t>Mesh Network Technology:</a:t>
            </a:r>
            <a:r>
              <a:rPr lang="en" sz="1100">
                <a:solidFill>
                  <a:schemeClr val="dk1"/>
                </a:solidFill>
              </a:rPr>
              <a:t> Enables large-scale smart lighting deployment without the need for an Internet connection.</a:t>
            </a:r>
            <a:endParaRPr sz="1100">
              <a:solidFill>
                <a:schemeClr val="dk1"/>
              </a:solidFill>
            </a:endParaRPr>
          </a:p>
          <a:p>
            <a:pPr indent="-298450" lvl="0" marL="457200" rtl="0" algn="just">
              <a:spcBef>
                <a:spcPts val="0"/>
              </a:spcBef>
              <a:spcAft>
                <a:spcPts val="0"/>
              </a:spcAft>
              <a:buClr>
                <a:schemeClr val="dk1"/>
              </a:buClr>
              <a:buSzPts val="1100"/>
              <a:buChar char="●"/>
            </a:pPr>
            <a:r>
              <a:rPr b="1" lang="en" sz="1100">
                <a:solidFill>
                  <a:schemeClr val="dk1"/>
                </a:solidFill>
              </a:rPr>
              <a:t>Compatible with Existing LEDs:</a:t>
            </a:r>
            <a:r>
              <a:rPr lang="en" sz="1100">
                <a:solidFill>
                  <a:schemeClr val="dk1"/>
                </a:solidFill>
              </a:rPr>
              <a:t> No need to replace the current LED lighting system, only requires an additional IoT intermediary device.</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b="1" lang="en" sz="1100">
                <a:solidFill>
                  <a:schemeClr val="dk1"/>
                </a:solidFill>
              </a:rPr>
              <a:t>Real-Time Monitoring:</a:t>
            </a:r>
            <a:r>
              <a:rPr lang="en" sz="1100">
                <a:solidFill>
                  <a:schemeClr val="dk1"/>
                </a:solidFill>
              </a:rPr>
              <a:t> Tracks energy consumption and efficiency savings.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USP</a:t>
            </a:r>
            <a:endParaRPr b="1"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Mesh Network technology helps control large space without wifi.</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No LTE/Wifi data cost.</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Fast and easy installation with QR registration system, reducing costs, time and technical requirements.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Expected Business Partners: </a:t>
            </a:r>
            <a:endParaRPr b="1"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Real Estate Management Companies &amp; Smart City Projects</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Government agencies manage energy reduction initiatives</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Consulting company on energy efficiency, installation, control of smart lighting</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Matching Keywords:</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LED installation service, energy management of building, factory</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Brochure link:</a:t>
            </a:r>
            <a:r>
              <a:rPr lang="en" sz="1100">
                <a:solidFill>
                  <a:schemeClr val="dk1"/>
                </a:solidFill>
              </a:rPr>
              <a:t> </a:t>
            </a:r>
            <a:r>
              <a:rPr lang="en" sz="1100" u="sng">
                <a:solidFill>
                  <a:schemeClr val="hlink"/>
                </a:solidFill>
                <a:hlinkClick r:id="rId4"/>
              </a:rPr>
              <a:t>Click here </a:t>
            </a:r>
            <a:endParaRPr b="1" sz="1100">
              <a:solidFill>
                <a:srgbClr val="1155CC"/>
              </a:solidFill>
              <a:highlight>
                <a:schemeClr val="lt1"/>
              </a:highlight>
              <a:latin typeface="Times New Roman"/>
              <a:ea typeface="Times New Roman"/>
              <a:cs typeface="Times New Roman"/>
              <a:sym typeface="Times New Roman"/>
            </a:endParaRPr>
          </a:p>
        </p:txBody>
      </p:sp>
      <p:pic>
        <p:nvPicPr>
          <p:cNvPr id="151" name="Google Shape;151;p23"/>
          <p:cNvPicPr preferRelativeResize="0"/>
          <p:nvPr/>
        </p:nvPicPr>
        <p:blipFill>
          <a:blip r:embed="rId5">
            <a:alphaModFix/>
          </a:blip>
          <a:stretch>
            <a:fillRect/>
          </a:stretch>
        </p:blipFill>
        <p:spPr>
          <a:xfrm>
            <a:off x="6545575" y="103325"/>
            <a:ext cx="2147425" cy="617675"/>
          </a:xfrm>
          <a:prstGeom prst="rect">
            <a:avLst/>
          </a:prstGeom>
          <a:noFill/>
          <a:ln>
            <a:noFill/>
          </a:ln>
        </p:spPr>
      </p:pic>
      <p:sp>
        <p:nvSpPr>
          <p:cNvPr id="152" name="Google Shape;152;p23"/>
          <p:cNvSpPr txBox="1"/>
          <p:nvPr/>
        </p:nvSpPr>
        <p:spPr>
          <a:xfrm>
            <a:off x="156600" y="61575"/>
            <a:ext cx="6433200" cy="4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Tech#8: </a:t>
            </a:r>
            <a:r>
              <a:rPr b="1" lang="en" sz="2000">
                <a:solidFill>
                  <a:schemeClr val="dk1"/>
                </a:solidFill>
              </a:rPr>
              <a:t>NINEWATT</a:t>
            </a:r>
            <a:endParaRPr b="1" sz="1100">
              <a:solidFill>
                <a:schemeClr val="dk1"/>
              </a:solidFill>
            </a:endParaRPr>
          </a:p>
        </p:txBody>
      </p:sp>
      <p:pic>
        <p:nvPicPr>
          <p:cNvPr id="153" name="Google Shape;153;p23"/>
          <p:cNvPicPr preferRelativeResize="0"/>
          <p:nvPr/>
        </p:nvPicPr>
        <p:blipFill rotWithShape="1">
          <a:blip r:embed="rId6">
            <a:alphaModFix/>
          </a:blip>
          <a:srcRect b="13512" l="0" r="0" t="13563"/>
          <a:stretch/>
        </p:blipFill>
        <p:spPr>
          <a:xfrm>
            <a:off x="5881400" y="3114694"/>
            <a:ext cx="3128923" cy="1587418"/>
          </a:xfrm>
          <a:prstGeom prst="rect">
            <a:avLst/>
          </a:prstGeom>
          <a:noFill/>
          <a:ln>
            <a:noFill/>
          </a:ln>
        </p:spPr>
      </p:pic>
      <p:pic>
        <p:nvPicPr>
          <p:cNvPr id="154" name="Google Shape;154;p23"/>
          <p:cNvPicPr preferRelativeResize="0"/>
          <p:nvPr/>
        </p:nvPicPr>
        <p:blipFill>
          <a:blip r:embed="rId7">
            <a:alphaModFix/>
          </a:blip>
          <a:stretch>
            <a:fillRect/>
          </a:stretch>
        </p:blipFill>
        <p:spPr>
          <a:xfrm>
            <a:off x="5881400" y="1081599"/>
            <a:ext cx="3128925" cy="196480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4"/>
          <p:cNvSpPr txBox="1"/>
          <p:nvPr>
            <p:ph idx="1" type="body"/>
          </p:nvPr>
        </p:nvSpPr>
        <p:spPr>
          <a:xfrm>
            <a:off x="156600" y="563600"/>
            <a:ext cx="5953500" cy="4484100"/>
          </a:xfrm>
          <a:prstGeom prst="rect">
            <a:avLst/>
          </a:prstGeom>
        </p:spPr>
        <p:txBody>
          <a:bodyPr anchorCtr="0" anchor="t" bIns="91425" lIns="91425" spcFirstLastPara="1" rIns="91425" wrap="square" tIns="91425">
            <a:noAutofit/>
          </a:bodyPr>
          <a:lstStyle/>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Website:</a:t>
            </a:r>
            <a:r>
              <a:rPr lang="en" sz="1100">
                <a:solidFill>
                  <a:srgbClr val="1155CC"/>
                </a:solidFill>
              </a:rPr>
              <a:t> </a:t>
            </a:r>
            <a:r>
              <a:rPr lang="en" sz="1100" u="sng">
                <a:solidFill>
                  <a:srgbClr val="1155CC"/>
                </a:solidFill>
                <a:hlinkClick r:id="rId3">
                  <a:extLst>
                    <a:ext uri="{A12FA001-AC4F-418D-AE19-62706E023703}">
                      <ahyp:hlinkClr val="tx"/>
                    </a:ext>
                  </a:extLst>
                </a:hlinkClick>
              </a:rPr>
              <a:t>https://www.seedn.co.kr/</a:t>
            </a:r>
            <a:endParaRPr b="1" sz="1100" u="sng">
              <a:solidFill>
                <a:srgbClr val="1155CC"/>
              </a:solidFill>
            </a:endParaRPr>
          </a:p>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Main technology: </a:t>
            </a:r>
            <a:r>
              <a:rPr b="1" lang="en" sz="1100">
                <a:solidFill>
                  <a:srgbClr val="0000FF"/>
                </a:solidFill>
              </a:rPr>
              <a:t>AIoT Energy Management System (Leaf AI)</a:t>
            </a:r>
            <a:endParaRPr sz="1100">
              <a:solidFill>
                <a:srgbClr val="0000FF"/>
              </a:solidFill>
            </a:endParaRPr>
          </a:p>
          <a:p>
            <a:pPr indent="0" lvl="0" marL="457200" rtl="0" algn="just">
              <a:lnSpc>
                <a:spcPct val="115000"/>
              </a:lnSpc>
              <a:spcBef>
                <a:spcPts val="0"/>
              </a:spcBef>
              <a:spcAft>
                <a:spcPts val="0"/>
              </a:spcAft>
              <a:buNone/>
            </a:pPr>
            <a:r>
              <a:rPr lang="en" sz="1100">
                <a:solidFill>
                  <a:schemeClr val="dk1"/>
                </a:solidFill>
              </a:rPr>
              <a:t>an intelligent temperature and energy optimization solution designed for buildings, factories, retail spaces, and commercial facilities. It automatically controls heating, ventilation, and air conditioning (HVAC) systems to improve energy efficiency, reduce electricity costs, and lower carbon emissions.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USP</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Automatically adjusts temperature based on user location, weather, and spatial data.</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Optimizes air conditioning usage for each zone to minimize energy loss.</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AI-powered learning technology continuously improves heating and cooling efficiency.</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Expected Business Partners: </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Large air conditioner brands in Vietnam: Daikin, Toshiba, Sharp, LG.</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POC with office buildings to verify effectively.</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Expanded to shopping malls, retail stores.</a:t>
            </a:r>
            <a:endParaRPr sz="1100">
              <a:solidFill>
                <a:schemeClr val="dk1"/>
              </a:solidFill>
            </a:endParaRPr>
          </a:p>
          <a:p>
            <a:pPr indent="-298450" lvl="0" marL="457200" rtl="0" algn="just">
              <a:spcBef>
                <a:spcPts val="0"/>
              </a:spcBef>
              <a:spcAft>
                <a:spcPts val="0"/>
              </a:spcAft>
              <a:buClr>
                <a:schemeClr val="dk1"/>
              </a:buClr>
              <a:buSzPts val="1100"/>
              <a:buChar char="●"/>
            </a:pPr>
            <a:r>
              <a:rPr lang="en" sz="1100">
                <a:solidFill>
                  <a:schemeClr val="dk1"/>
                </a:solidFill>
              </a:rPr>
              <a:t>Application for cold &amp; logistic storage systems.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Matching Keywords:</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Smart energy management, building and factory energy management</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Brochure link:</a:t>
            </a:r>
            <a:r>
              <a:rPr lang="en" sz="1100">
                <a:solidFill>
                  <a:schemeClr val="dk1"/>
                </a:solidFill>
              </a:rPr>
              <a:t> </a:t>
            </a:r>
            <a:r>
              <a:rPr lang="en" sz="1100" u="sng">
                <a:solidFill>
                  <a:schemeClr val="hlink"/>
                </a:solidFill>
                <a:hlinkClick r:id="rId4"/>
              </a:rPr>
              <a:t>Click here</a:t>
            </a:r>
            <a:endParaRPr b="1" sz="1100">
              <a:solidFill>
                <a:srgbClr val="1155CC"/>
              </a:solidFill>
              <a:highlight>
                <a:schemeClr val="lt1"/>
              </a:highlight>
              <a:latin typeface="Times New Roman"/>
              <a:ea typeface="Times New Roman"/>
              <a:cs typeface="Times New Roman"/>
              <a:sym typeface="Times New Roman"/>
            </a:endParaRPr>
          </a:p>
        </p:txBody>
      </p:sp>
      <p:pic>
        <p:nvPicPr>
          <p:cNvPr id="160" name="Google Shape;160;p24"/>
          <p:cNvPicPr preferRelativeResize="0"/>
          <p:nvPr/>
        </p:nvPicPr>
        <p:blipFill>
          <a:blip r:embed="rId5">
            <a:alphaModFix/>
          </a:blip>
          <a:stretch>
            <a:fillRect/>
          </a:stretch>
        </p:blipFill>
        <p:spPr>
          <a:xfrm>
            <a:off x="6545575" y="103325"/>
            <a:ext cx="2147425" cy="617675"/>
          </a:xfrm>
          <a:prstGeom prst="rect">
            <a:avLst/>
          </a:prstGeom>
          <a:noFill/>
          <a:ln>
            <a:noFill/>
          </a:ln>
        </p:spPr>
      </p:pic>
      <p:sp>
        <p:nvSpPr>
          <p:cNvPr id="161" name="Google Shape;161;p24"/>
          <p:cNvSpPr txBox="1"/>
          <p:nvPr/>
        </p:nvSpPr>
        <p:spPr>
          <a:xfrm>
            <a:off x="156600" y="61575"/>
            <a:ext cx="6433200" cy="4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Tech#9: </a:t>
            </a:r>
            <a:r>
              <a:rPr b="1" lang="en" sz="2000">
                <a:solidFill>
                  <a:schemeClr val="dk1"/>
                </a:solidFill>
              </a:rPr>
              <a:t>SeedN</a:t>
            </a:r>
            <a:endParaRPr b="1" sz="1100">
              <a:solidFill>
                <a:schemeClr val="dk1"/>
              </a:solidFill>
            </a:endParaRPr>
          </a:p>
        </p:txBody>
      </p:sp>
      <p:pic>
        <p:nvPicPr>
          <p:cNvPr id="162" name="Google Shape;162;p24"/>
          <p:cNvPicPr preferRelativeResize="0"/>
          <p:nvPr/>
        </p:nvPicPr>
        <p:blipFill>
          <a:blip r:embed="rId6">
            <a:alphaModFix/>
          </a:blip>
          <a:stretch>
            <a:fillRect/>
          </a:stretch>
        </p:blipFill>
        <p:spPr>
          <a:xfrm>
            <a:off x="6185425" y="839075"/>
            <a:ext cx="2610900" cy="2254131"/>
          </a:xfrm>
          <a:prstGeom prst="rect">
            <a:avLst/>
          </a:prstGeom>
          <a:noFill/>
          <a:ln>
            <a:noFill/>
          </a:ln>
        </p:spPr>
      </p:pic>
      <p:pic>
        <p:nvPicPr>
          <p:cNvPr id="163" name="Google Shape;163;p24"/>
          <p:cNvPicPr preferRelativeResize="0"/>
          <p:nvPr/>
        </p:nvPicPr>
        <p:blipFill>
          <a:blip r:embed="rId7">
            <a:alphaModFix/>
          </a:blip>
          <a:stretch>
            <a:fillRect/>
          </a:stretch>
        </p:blipFill>
        <p:spPr>
          <a:xfrm>
            <a:off x="6589300" y="3056306"/>
            <a:ext cx="1803153" cy="174549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5"/>
          <p:cNvSpPr txBox="1"/>
          <p:nvPr>
            <p:ph idx="1" type="body"/>
          </p:nvPr>
        </p:nvSpPr>
        <p:spPr>
          <a:xfrm>
            <a:off x="156600" y="494775"/>
            <a:ext cx="6071700" cy="4619100"/>
          </a:xfrm>
          <a:prstGeom prst="rect">
            <a:avLst/>
          </a:prstGeom>
        </p:spPr>
        <p:txBody>
          <a:bodyPr anchorCtr="0" anchor="t" bIns="91425" lIns="91425" spcFirstLastPara="1" rIns="91425" wrap="square" tIns="91425">
            <a:noAutofit/>
          </a:bodyPr>
          <a:lstStyle/>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Website:</a:t>
            </a:r>
            <a:r>
              <a:rPr lang="en" sz="1100">
                <a:solidFill>
                  <a:srgbClr val="1155CC"/>
                </a:solidFill>
              </a:rPr>
              <a:t> </a:t>
            </a:r>
            <a:r>
              <a:rPr lang="en" sz="1100" u="sng">
                <a:solidFill>
                  <a:srgbClr val="1155CC"/>
                </a:solidFill>
                <a:hlinkClick r:id="rId3">
                  <a:extLst>
                    <a:ext uri="{A12FA001-AC4F-418D-AE19-62706E023703}">
                      <ahyp:hlinkClr val="tx"/>
                    </a:ext>
                  </a:extLst>
                </a:hlinkClick>
              </a:rPr>
              <a:t>http://eng.enchem.co.kr/</a:t>
            </a:r>
            <a:endParaRPr b="1" sz="1100">
              <a:solidFill>
                <a:srgbClr val="1155CC"/>
              </a:solidFill>
            </a:endParaRPr>
          </a:p>
          <a:p>
            <a:pPr indent="-298450" lvl="0" marL="457200" rtl="0" algn="just">
              <a:lnSpc>
                <a:spcPct val="115000"/>
              </a:lnSpc>
              <a:spcBef>
                <a:spcPts val="0"/>
              </a:spcBef>
              <a:spcAft>
                <a:spcPts val="0"/>
              </a:spcAft>
              <a:buClr>
                <a:schemeClr val="dk1"/>
              </a:buClr>
              <a:buSzPts val="1100"/>
              <a:buAutoNum type="arabicPeriod"/>
            </a:pPr>
            <a:r>
              <a:rPr b="1" lang="en" sz="1100">
                <a:solidFill>
                  <a:schemeClr val="dk1"/>
                </a:solidFill>
              </a:rPr>
              <a:t>Main technology: </a:t>
            </a:r>
            <a:r>
              <a:rPr b="1" lang="en" sz="1100">
                <a:solidFill>
                  <a:srgbClr val="0000FF"/>
                </a:solidFill>
              </a:rPr>
              <a:t>Desulfurization Agent and Biogas and Odor Desulfurization System</a:t>
            </a:r>
            <a:endParaRPr b="1" sz="1100">
              <a:solidFill>
                <a:srgbClr val="0000FF"/>
              </a:solidFill>
            </a:endParaRPr>
          </a:p>
          <a:p>
            <a:pPr indent="-304800" lvl="0" marL="457200" rtl="0" algn="l">
              <a:spcBef>
                <a:spcPts val="0"/>
              </a:spcBef>
              <a:spcAft>
                <a:spcPts val="0"/>
              </a:spcAft>
              <a:buClr>
                <a:schemeClr val="dk1"/>
              </a:buClr>
              <a:buSzPts val="1200"/>
              <a:buFont typeface="Roboto"/>
              <a:buChar char="●"/>
            </a:pPr>
            <a:r>
              <a:rPr lang="en" sz="1100">
                <a:solidFill>
                  <a:schemeClr val="dk1"/>
                </a:solidFill>
              </a:rPr>
              <a:t>Desulfurization Agent: A desulfurization agent based on iron hydroxide, characterized by its amorphous and porous nature, capable of removing more than 99.9% of hydrogen sulfide.</a:t>
            </a:r>
            <a:endParaRPr sz="1100">
              <a:solidFill>
                <a:schemeClr val="dk1"/>
              </a:solidFill>
            </a:endParaRPr>
          </a:p>
          <a:p>
            <a:pPr indent="-304800" lvl="0" marL="457200" rtl="0" algn="l">
              <a:spcBef>
                <a:spcPts val="0"/>
              </a:spcBef>
              <a:spcAft>
                <a:spcPts val="0"/>
              </a:spcAft>
              <a:buClr>
                <a:schemeClr val="dk1"/>
              </a:buClr>
              <a:buSzPts val="1200"/>
              <a:buFont typeface="Roboto"/>
              <a:buChar char="●"/>
            </a:pPr>
            <a:r>
              <a:rPr lang="en" sz="1100">
                <a:solidFill>
                  <a:schemeClr val="dk1"/>
                </a:solidFill>
              </a:rPr>
              <a:t>Dry Dehumidification and Desulfurization System: Maximizes removal efficiency by passing dehumidified biogas through a desulfurization tower filled with iron hydroxide-based desulfurization agent.</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USP</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Over 97% methane purity with less than 3% loss</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99.9% removal of H₂S &amp; Siloxane contaminants</a:t>
            </a:r>
            <a:endParaRPr sz="1100">
              <a:solidFill>
                <a:schemeClr val="dk1"/>
              </a:solidFill>
            </a:endParaRPr>
          </a:p>
          <a:p>
            <a:pPr indent="-298450" lvl="0" marL="457200" marR="0" rtl="0" algn="just">
              <a:lnSpc>
                <a:spcPct val="115000"/>
              </a:lnSpc>
              <a:spcBef>
                <a:spcPts val="0"/>
              </a:spcBef>
              <a:spcAft>
                <a:spcPts val="0"/>
              </a:spcAft>
              <a:buClr>
                <a:schemeClr val="dk1"/>
              </a:buClr>
              <a:buSzPts val="1100"/>
              <a:buChar char="●"/>
            </a:pPr>
            <a:r>
              <a:rPr lang="en" sz="1100">
                <a:solidFill>
                  <a:schemeClr val="dk1"/>
                </a:solidFill>
              </a:rPr>
              <a:t>Low-cost &amp; high-efficiency CO₂ capture</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Expected Business Partners: </a:t>
            </a:r>
            <a:endParaRPr b="1" sz="1100">
              <a:solidFill>
                <a:schemeClr val="dk1"/>
              </a:solidFill>
            </a:endParaRPr>
          </a:p>
          <a:p>
            <a:pPr indent="-304800" lvl="0" marL="457200" rtl="0" algn="l">
              <a:spcBef>
                <a:spcPts val="0"/>
              </a:spcBef>
              <a:spcAft>
                <a:spcPts val="0"/>
              </a:spcAft>
              <a:buClr>
                <a:schemeClr val="dk1"/>
              </a:buClr>
              <a:buSzPts val="1200"/>
              <a:buFont typeface="Roboto"/>
              <a:buChar char="●"/>
            </a:pPr>
            <a:r>
              <a:rPr lang="en" sz="1100">
                <a:solidFill>
                  <a:schemeClr val="dk1"/>
                </a:solidFill>
              </a:rPr>
              <a:t>Same company like ACE Construction Environment Co., Ltd; </a:t>
            </a:r>
            <a:r>
              <a:rPr lang="en" sz="1100">
                <a:solidFill>
                  <a:schemeClr val="dk1"/>
                </a:solidFill>
              </a:rPr>
              <a:t>EGREEN, etc.</a:t>
            </a:r>
            <a:endParaRPr sz="1100">
              <a:solidFill>
                <a:schemeClr val="dk1"/>
              </a:solidFill>
            </a:endParaRPr>
          </a:p>
          <a:p>
            <a:pPr indent="-304800" lvl="0" marL="457200" rtl="0" algn="l">
              <a:spcBef>
                <a:spcPts val="0"/>
              </a:spcBef>
              <a:spcAft>
                <a:spcPts val="0"/>
              </a:spcAft>
              <a:buClr>
                <a:schemeClr val="dk1"/>
              </a:buClr>
              <a:buSzPts val="1200"/>
              <a:buFont typeface="Roboto"/>
              <a:buChar char="●"/>
            </a:pPr>
            <a:r>
              <a:rPr lang="en" sz="1100">
                <a:solidFill>
                  <a:schemeClr val="dk1"/>
                </a:solidFill>
              </a:rPr>
              <a:t>Organic waste treatment facilities (anaerobic digestion), landfill facilities, and odor-generating facilities, Biogas pretreatment, solid waste treatment equipment</a:t>
            </a:r>
            <a:endParaRPr sz="1100">
              <a:solidFill>
                <a:schemeClr val="dk1"/>
              </a:solidFill>
            </a:endParaRPr>
          </a:p>
          <a:p>
            <a:pPr indent="-304800" lvl="0" marL="457200" rtl="0" algn="l">
              <a:spcBef>
                <a:spcPts val="0"/>
              </a:spcBef>
              <a:spcAft>
                <a:spcPts val="0"/>
              </a:spcAft>
              <a:buClr>
                <a:schemeClr val="dk1"/>
              </a:buClr>
              <a:buSzPts val="1200"/>
              <a:buFont typeface="Roboto"/>
              <a:buChar char="●"/>
            </a:pPr>
            <a:r>
              <a:rPr lang="en" sz="1100">
                <a:solidFill>
                  <a:schemeClr val="dk1"/>
                </a:solidFill>
              </a:rPr>
              <a:t>Visit the Advanced Materials and Environment Center in Vietnam</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Matching Keywords:</a:t>
            </a:r>
            <a:endParaRPr b="1" sz="1100">
              <a:solidFill>
                <a:schemeClr val="dk1"/>
              </a:solidFill>
            </a:endParaRPr>
          </a:p>
          <a:p>
            <a:pPr indent="-298450" lvl="0" marL="457200" rtl="0" algn="just">
              <a:lnSpc>
                <a:spcPct val="115000"/>
              </a:lnSpc>
              <a:spcBef>
                <a:spcPts val="0"/>
              </a:spcBef>
              <a:spcAft>
                <a:spcPts val="0"/>
              </a:spcAft>
              <a:buClr>
                <a:schemeClr val="dk1"/>
              </a:buClr>
              <a:buSzPts val="1100"/>
              <a:buChar char="●"/>
            </a:pPr>
            <a:r>
              <a:rPr lang="en" sz="1100">
                <a:solidFill>
                  <a:schemeClr val="dk1"/>
                </a:solidFill>
              </a:rPr>
              <a:t>Organic waste treatment, preliminary treatment of biogas, solid waste treatment equipment, odor treatment,</a:t>
            </a:r>
            <a:endParaRPr sz="1100">
              <a:solidFill>
                <a:schemeClr val="dk1"/>
              </a:solidFill>
            </a:endParaRPr>
          </a:p>
          <a:p>
            <a:pPr indent="-298450" lvl="0" marL="457200" rtl="0" algn="just">
              <a:lnSpc>
                <a:spcPct val="115000"/>
              </a:lnSpc>
              <a:spcBef>
                <a:spcPts val="0"/>
              </a:spcBef>
              <a:spcAft>
                <a:spcPts val="0"/>
              </a:spcAft>
              <a:buClr>
                <a:schemeClr val="dk1"/>
              </a:buClr>
              <a:buSzPts val="1100"/>
              <a:buChar char="●"/>
            </a:pPr>
            <a:r>
              <a:t/>
            </a:r>
            <a:endParaRPr sz="1100">
              <a:solidFill>
                <a:schemeClr val="dk1"/>
              </a:solidFill>
            </a:endParaRPr>
          </a:p>
          <a:p>
            <a:pPr indent="-298450" lvl="0" marL="457200" marR="0" rtl="0" algn="just">
              <a:lnSpc>
                <a:spcPct val="115000"/>
              </a:lnSpc>
              <a:spcBef>
                <a:spcPts val="0"/>
              </a:spcBef>
              <a:spcAft>
                <a:spcPts val="0"/>
              </a:spcAft>
              <a:buClr>
                <a:schemeClr val="dk1"/>
              </a:buClr>
              <a:buSzPts val="1100"/>
              <a:buAutoNum type="arabicPeriod"/>
            </a:pPr>
            <a:r>
              <a:rPr b="1" lang="en" sz="1100">
                <a:solidFill>
                  <a:schemeClr val="dk1"/>
                </a:solidFill>
              </a:rPr>
              <a:t>Brochure link:</a:t>
            </a:r>
            <a:r>
              <a:rPr lang="en" sz="1100">
                <a:solidFill>
                  <a:schemeClr val="dk1"/>
                </a:solidFill>
              </a:rPr>
              <a:t> </a:t>
            </a:r>
            <a:r>
              <a:rPr lang="en" sz="1100" u="sng">
                <a:solidFill>
                  <a:schemeClr val="hlink"/>
                </a:solidFill>
                <a:hlinkClick r:id="rId4"/>
              </a:rPr>
              <a:t>Click here </a:t>
            </a:r>
            <a:endParaRPr b="1" sz="1100">
              <a:solidFill>
                <a:srgbClr val="1155CC"/>
              </a:solidFill>
              <a:highlight>
                <a:schemeClr val="lt1"/>
              </a:highlight>
              <a:latin typeface="Times New Roman"/>
              <a:ea typeface="Times New Roman"/>
              <a:cs typeface="Times New Roman"/>
              <a:sym typeface="Times New Roman"/>
            </a:endParaRPr>
          </a:p>
        </p:txBody>
      </p:sp>
      <p:pic>
        <p:nvPicPr>
          <p:cNvPr id="169" name="Google Shape;169;p25"/>
          <p:cNvPicPr preferRelativeResize="0"/>
          <p:nvPr/>
        </p:nvPicPr>
        <p:blipFill>
          <a:blip r:embed="rId5">
            <a:alphaModFix/>
          </a:blip>
          <a:stretch>
            <a:fillRect/>
          </a:stretch>
        </p:blipFill>
        <p:spPr>
          <a:xfrm>
            <a:off x="6545575" y="103325"/>
            <a:ext cx="2147425" cy="617675"/>
          </a:xfrm>
          <a:prstGeom prst="rect">
            <a:avLst/>
          </a:prstGeom>
          <a:noFill/>
          <a:ln>
            <a:noFill/>
          </a:ln>
        </p:spPr>
      </p:pic>
      <p:sp>
        <p:nvSpPr>
          <p:cNvPr id="170" name="Google Shape;170;p25"/>
          <p:cNvSpPr txBox="1"/>
          <p:nvPr/>
        </p:nvSpPr>
        <p:spPr>
          <a:xfrm>
            <a:off x="156600" y="61575"/>
            <a:ext cx="6433200" cy="43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rPr>
              <a:t>Tech#10: </a:t>
            </a:r>
            <a:r>
              <a:rPr b="1" lang="en" sz="2000">
                <a:solidFill>
                  <a:schemeClr val="dk1"/>
                </a:solidFill>
              </a:rPr>
              <a:t>E&amp;CHEM SOLUTION </a:t>
            </a:r>
            <a:endParaRPr b="1" sz="1100">
              <a:solidFill>
                <a:schemeClr val="dk1"/>
              </a:solidFill>
            </a:endParaRPr>
          </a:p>
        </p:txBody>
      </p:sp>
      <p:pic>
        <p:nvPicPr>
          <p:cNvPr id="171" name="Google Shape;171;p25"/>
          <p:cNvPicPr preferRelativeResize="0"/>
          <p:nvPr/>
        </p:nvPicPr>
        <p:blipFill rotWithShape="1">
          <a:blip r:embed="rId6">
            <a:alphaModFix/>
          </a:blip>
          <a:srcRect b="0" l="11068" r="6081" t="0"/>
          <a:stretch/>
        </p:blipFill>
        <p:spPr>
          <a:xfrm>
            <a:off x="6133582" y="956813"/>
            <a:ext cx="1262938" cy="1333607"/>
          </a:xfrm>
          <a:prstGeom prst="rect">
            <a:avLst/>
          </a:prstGeom>
          <a:noFill/>
          <a:ln>
            <a:noFill/>
          </a:ln>
        </p:spPr>
      </p:pic>
      <p:pic>
        <p:nvPicPr>
          <p:cNvPr id="172" name="Google Shape;172;p25"/>
          <p:cNvPicPr preferRelativeResize="0"/>
          <p:nvPr/>
        </p:nvPicPr>
        <p:blipFill>
          <a:blip r:embed="rId7">
            <a:alphaModFix/>
          </a:blip>
          <a:stretch>
            <a:fillRect/>
          </a:stretch>
        </p:blipFill>
        <p:spPr>
          <a:xfrm>
            <a:off x="7434036" y="1028126"/>
            <a:ext cx="1522876" cy="1190962"/>
          </a:xfrm>
          <a:prstGeom prst="rect">
            <a:avLst/>
          </a:prstGeom>
          <a:noFill/>
          <a:ln>
            <a:noFill/>
          </a:ln>
        </p:spPr>
      </p:pic>
      <p:pic>
        <p:nvPicPr>
          <p:cNvPr id="173" name="Google Shape;173;p25"/>
          <p:cNvPicPr preferRelativeResize="0"/>
          <p:nvPr/>
        </p:nvPicPr>
        <p:blipFill>
          <a:blip r:embed="rId8">
            <a:alphaModFix/>
          </a:blip>
          <a:stretch>
            <a:fillRect/>
          </a:stretch>
        </p:blipFill>
        <p:spPr>
          <a:xfrm>
            <a:off x="5909400" y="2828459"/>
            <a:ext cx="1487124" cy="1333606"/>
          </a:xfrm>
          <a:prstGeom prst="rect">
            <a:avLst/>
          </a:prstGeom>
          <a:noFill/>
          <a:ln>
            <a:noFill/>
          </a:ln>
        </p:spPr>
      </p:pic>
      <p:pic>
        <p:nvPicPr>
          <p:cNvPr id="174" name="Google Shape;174;p25"/>
          <p:cNvPicPr preferRelativeResize="0"/>
          <p:nvPr/>
        </p:nvPicPr>
        <p:blipFill>
          <a:blip r:embed="rId9">
            <a:alphaModFix/>
          </a:blip>
          <a:stretch>
            <a:fillRect/>
          </a:stretch>
        </p:blipFill>
        <p:spPr>
          <a:xfrm>
            <a:off x="7539999" y="2803835"/>
            <a:ext cx="1522876" cy="138285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